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Emblema One" panose="020B0604020202020204" charset="-18"/>
      <p:regular r:id="rId67"/>
    </p:embeddedFont>
    <p:embeddedFont>
      <p:font typeface="Open Sans" panose="020B0606030504020204" pitchFamily="34" charset="0"/>
      <p:regular r:id="rId68"/>
    </p:embeddedFont>
    <p:embeddedFont>
      <p:font typeface="Open Sans Bold" panose="020B0806030504020204" charset="0"/>
      <p:regular r:id="rId69"/>
    </p:embeddedFont>
    <p:embeddedFont>
      <p:font typeface="Paytone One" panose="020B0604020202020204" charset="-18"/>
      <p:regular r:id="rId70"/>
    </p:embeddedFont>
    <p:embeddedFont>
      <p:font typeface="Roboto" panose="02000000000000000000" pitchFamily="2" charset="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26" y="8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41.gif"/><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5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5.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6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64.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59.gif"/><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8" Type="http://schemas.openxmlformats.org/officeDocument/2006/relationships/image" Target="../media/image59.gif"/><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2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7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1.gif"/><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1.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56.gif"/><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0.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82.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8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56.gif"/><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89.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90.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91.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102.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6.gif"/><Relationship Id="rId5" Type="http://schemas.openxmlformats.org/officeDocument/2006/relationships/image" Target="../media/image59.gif"/><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gif"/><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2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9.gif"/><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6.gif"/><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TextBox 5"/>
          <p:cNvSpPr txBox="1"/>
          <p:nvPr/>
        </p:nvSpPr>
        <p:spPr>
          <a:xfrm>
            <a:off x="855147" y="4780455"/>
            <a:ext cx="10925900" cy="3521075"/>
          </a:xfrm>
          <a:prstGeom prst="rect">
            <a:avLst/>
          </a:prstGeom>
        </p:spPr>
        <p:txBody>
          <a:bodyPr lIns="0" tIns="0" rIns="0" bIns="0" rtlCol="0" anchor="t">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708328" y="5201075"/>
            <a:ext cx="6575294" cy="7268784"/>
          </a:xfrm>
          <a:custGeom>
            <a:avLst/>
            <a:gdLst/>
            <a:ahLst/>
            <a:cxnLst/>
            <a:rect l="l" t="t" r="r" b="b"/>
            <a:pathLst>
              <a:path w="6575294" h="7268784">
                <a:moveTo>
                  <a:pt x="0" y="0"/>
                </a:moveTo>
                <a:lnTo>
                  <a:pt x="6575294" y="0"/>
                </a:lnTo>
                <a:lnTo>
                  <a:pt x="6575294"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922250" y="9522832"/>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168630" y="-2356126"/>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425181" y="990600"/>
            <a:ext cx="10278860" cy="1905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9006873" y="6107910"/>
            <a:ext cx="5022894" cy="779004"/>
            <a:chOff x="0" y="0"/>
            <a:chExt cx="6697192" cy="1038672"/>
          </a:xfrm>
        </p:grpSpPr>
        <p:sp>
          <p:nvSpPr>
            <p:cNvPr id="7" name="Freeform 7"/>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549757" y="24154"/>
              <a:ext cx="6147435"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id="9" name="Group 9"/>
          <p:cNvGrpSpPr/>
          <p:nvPr/>
        </p:nvGrpSpPr>
        <p:grpSpPr>
          <a:xfrm>
            <a:off x="9006873" y="6989300"/>
            <a:ext cx="7105528" cy="779004"/>
            <a:chOff x="0" y="0"/>
            <a:chExt cx="9474038" cy="1038672"/>
          </a:xfrm>
        </p:grpSpPr>
        <p:sp>
          <p:nvSpPr>
            <p:cNvPr id="10" name="Freeform 10"/>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1" name="TextBox 11"/>
            <p:cNvSpPr txBox="1"/>
            <p:nvPr/>
          </p:nvSpPr>
          <p:spPr>
            <a:xfrm>
              <a:off x="549757" y="24154"/>
              <a:ext cx="8924280"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id="12" name="Group 12"/>
          <p:cNvGrpSpPr/>
          <p:nvPr/>
        </p:nvGrpSpPr>
        <p:grpSpPr>
          <a:xfrm>
            <a:off x="9006873" y="7870691"/>
            <a:ext cx="7105528" cy="1169529"/>
            <a:chOff x="0" y="0"/>
            <a:chExt cx="9474038" cy="1559372"/>
          </a:xfrm>
        </p:grpSpPr>
        <p:sp>
          <p:nvSpPr>
            <p:cNvPr id="13" name="Freeform 13"/>
            <p:cNvSpPr/>
            <p:nvPr/>
          </p:nvSpPr>
          <p:spPr>
            <a:xfrm>
              <a:off x="0" y="0"/>
              <a:ext cx="394474" cy="589751"/>
            </a:xfrm>
            <a:custGeom>
              <a:avLst/>
              <a:gdLst/>
              <a:ahLst/>
              <a:cxnLst/>
              <a:rect l="l" t="t" r="r" b="b"/>
              <a:pathLst>
                <a:path w="394474" h="589751">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14" name="TextBox 14"/>
            <p:cNvSpPr txBox="1"/>
            <p:nvPr/>
          </p:nvSpPr>
          <p:spPr>
            <a:xfrm>
              <a:off x="549757" y="24154"/>
              <a:ext cx="8924280"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id="15" name="Freeform 15"/>
          <p:cNvSpPr/>
          <p:nvPr/>
        </p:nvSpPr>
        <p:spPr>
          <a:xfrm>
            <a:off x="1596448" y="3620770"/>
            <a:ext cx="5360370" cy="6666230"/>
          </a:xfrm>
          <a:custGeom>
            <a:avLst/>
            <a:gdLst/>
            <a:ahLst/>
            <a:cxnLst/>
            <a:rect l="l" t="t" r="r" b="b"/>
            <a:pathLst>
              <a:path w="5189049" h="6419785">
                <a:moveTo>
                  <a:pt x="0" y="0"/>
                </a:moveTo>
                <a:lnTo>
                  <a:pt x="5189049" y="0"/>
                </a:lnTo>
                <a:lnTo>
                  <a:pt x="5189049" y="6419785"/>
                </a:lnTo>
                <a:lnTo>
                  <a:pt x="0" y="64197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6" name="Freeform 16"/>
          <p:cNvSpPr/>
          <p:nvPr/>
        </p:nvSpPr>
        <p:spPr>
          <a:xfrm>
            <a:off x="10144339" y="1181100"/>
            <a:ext cx="7785730" cy="2968416"/>
          </a:xfrm>
          <a:custGeom>
            <a:avLst/>
            <a:gdLst/>
            <a:ahLst/>
            <a:cxnLst/>
            <a:rect l="l" t="t" r="r" b="b"/>
            <a:pathLst>
              <a:path w="7785730" h="2968416">
                <a:moveTo>
                  <a:pt x="0" y="0"/>
                </a:moveTo>
                <a:lnTo>
                  <a:pt x="7785729" y="0"/>
                </a:lnTo>
                <a:lnTo>
                  <a:pt x="7785729" y="2968416"/>
                </a:lnTo>
                <a:lnTo>
                  <a:pt x="0" y="2968416"/>
                </a:lnTo>
                <a:lnTo>
                  <a:pt x="0" y="0"/>
                </a:lnTo>
                <a:close/>
              </a:path>
            </a:pathLst>
          </a:custGeom>
          <a:blipFill>
            <a:blip r:embed="rId8"/>
            <a:stretch>
              <a:fillRect/>
            </a:stretch>
          </a:blipFill>
          <a:ln w="38100" cap="sq">
            <a:solidFill>
              <a:srgbClr val="FFFFFF"/>
            </a:solidFill>
            <a:prstDash val="solid"/>
            <a:miter/>
          </a:ln>
        </p:spPr>
        <p:txBody>
          <a:bodyPr/>
          <a:lstStyle/>
          <a:p>
            <a:endParaRPr lang="pl-PL"/>
          </a:p>
        </p:txBody>
      </p:sp>
      <p:sp>
        <p:nvSpPr>
          <p:cNvPr id="17" name="TextBox 17"/>
          <p:cNvSpPr txBox="1"/>
          <p:nvPr/>
        </p:nvSpPr>
        <p:spPr>
          <a:xfrm>
            <a:off x="425146" y="101609"/>
            <a:ext cx="5509895"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ndarray</a:t>
            </a:r>
          </a:p>
        </p:txBody>
      </p:sp>
      <p:sp>
        <p:nvSpPr>
          <p:cNvPr id="18" name="TextBox 18"/>
          <p:cNvSpPr txBox="1"/>
          <p:nvPr/>
        </p:nvSpPr>
        <p:spPr>
          <a:xfrm>
            <a:off x="425146" y="1133475"/>
            <a:ext cx="9752356" cy="2334895"/>
          </a:xfrm>
          <a:prstGeom prst="rect">
            <a:avLst/>
          </a:prstGeom>
        </p:spPr>
        <p:txBody>
          <a:bodyPr lIns="0" tIns="0" rIns="0" bIns="0" rtlCol="0" anchor="t">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14794151" y="-963424"/>
            <a:ext cx="6176663" cy="5906434"/>
          </a:xfrm>
          <a:custGeom>
            <a:avLst/>
            <a:gdLst/>
            <a:ahLst/>
            <a:cxnLst/>
            <a:rect l="l" t="t" r="r" b="b"/>
            <a:pathLst>
              <a:path w="6176663" h="5906434">
                <a:moveTo>
                  <a:pt x="0" y="0"/>
                </a:moveTo>
                <a:lnTo>
                  <a:pt x="6176663" y="0"/>
                </a:lnTo>
                <a:lnTo>
                  <a:pt x="6176663" y="5906434"/>
                </a:lnTo>
                <a:lnTo>
                  <a:pt x="0" y="5906434"/>
                </a:lnTo>
                <a:lnTo>
                  <a:pt x="0" y="0"/>
                </a:lnTo>
                <a:close/>
              </a:path>
            </a:pathLst>
          </a:custGeom>
          <a:blipFill>
            <a:blip r:embed="rId2">
              <a:alphaModFix amt="63000"/>
            </a:blip>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4133328" y="1019175"/>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rot="3018689">
            <a:off x="9318200" y="1620326"/>
            <a:ext cx="1475310" cy="416775"/>
          </a:xfrm>
          <a:custGeom>
            <a:avLst/>
            <a:gdLst/>
            <a:ahLst/>
            <a:cxnLst/>
            <a:rect l="l" t="t" r="r" b="b"/>
            <a:pathLst>
              <a:path w="1475310" h="416775">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Freeform 6"/>
          <p:cNvSpPr/>
          <p:nvPr/>
        </p:nvSpPr>
        <p:spPr>
          <a:xfrm rot="9961388">
            <a:off x="6676612" y="1406299"/>
            <a:ext cx="1871274" cy="2014091"/>
          </a:xfrm>
          <a:custGeom>
            <a:avLst/>
            <a:gdLst/>
            <a:ahLst/>
            <a:cxnLst/>
            <a:rect l="l" t="t" r="r" b="b"/>
            <a:pathLst>
              <a:path w="1871274" h="2014091">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7" name="Freeform 7"/>
          <p:cNvSpPr/>
          <p:nvPr/>
        </p:nvSpPr>
        <p:spPr>
          <a:xfrm>
            <a:off x="145981" y="4292834"/>
            <a:ext cx="8321976" cy="3333693"/>
          </a:xfrm>
          <a:custGeom>
            <a:avLst/>
            <a:gdLst/>
            <a:ahLst/>
            <a:cxnLst/>
            <a:rect l="l" t="t" r="r" b="b"/>
            <a:pathLst>
              <a:path w="8321976" h="3333693">
                <a:moveTo>
                  <a:pt x="0" y="0"/>
                </a:moveTo>
                <a:lnTo>
                  <a:pt x="8321975" y="0"/>
                </a:lnTo>
                <a:lnTo>
                  <a:pt x="8321975" y="3333693"/>
                </a:lnTo>
                <a:lnTo>
                  <a:pt x="0" y="3333693"/>
                </a:lnTo>
                <a:lnTo>
                  <a:pt x="0" y="0"/>
                </a:lnTo>
                <a:close/>
              </a:path>
            </a:pathLst>
          </a:custGeom>
          <a:blipFill>
            <a:blip r:embed="rId8">
              <a:alphaModFix amt="78000"/>
            </a:blip>
            <a:stretch>
              <a:fillRect/>
            </a:stretch>
          </a:blipFill>
          <a:ln w="38100" cap="sq">
            <a:solidFill>
              <a:srgbClr val="FFFFFF">
                <a:alpha val="77647"/>
              </a:srgbClr>
            </a:solidFill>
            <a:prstDash val="solid"/>
            <a:miter/>
          </a:ln>
        </p:spPr>
        <p:txBody>
          <a:bodyPr/>
          <a:lstStyle/>
          <a:p>
            <a:endParaRPr lang="pl-PL"/>
          </a:p>
        </p:txBody>
      </p:sp>
      <p:pic>
        <p:nvPicPr>
          <p:cNvPr id="8" name="Picture 8"/>
          <p:cNvPicPr>
            <a:picLocks noChangeAspect="1"/>
          </p:cNvPicPr>
          <p:nvPr/>
        </p:nvPicPr>
        <p:blipFill>
          <a:blip r:embed="rId9"/>
          <a:srcRect/>
          <a:stretch>
            <a:fillRect/>
          </a:stretch>
        </p:blipFill>
        <p:spPr>
          <a:xfrm rot="6546032">
            <a:off x="7277842" y="7085306"/>
            <a:ext cx="1516515" cy="1539610"/>
          </a:xfrm>
          <a:prstGeom prst="rect">
            <a:avLst/>
          </a:prstGeom>
          <a:ln cap="sq">
            <a:noFill/>
            <a:prstDash val="solid"/>
          </a:ln>
        </p:spPr>
      </p:pic>
      <p:pic>
        <p:nvPicPr>
          <p:cNvPr id="9" name="Picture 9"/>
          <p:cNvPicPr>
            <a:picLocks noChangeAspect="1"/>
          </p:cNvPicPr>
          <p:nvPr/>
        </p:nvPicPr>
        <p:blipFill>
          <a:blip r:embed="rId9"/>
          <a:srcRect/>
          <a:stretch>
            <a:fillRect/>
          </a:stretch>
        </p:blipFill>
        <p:spPr>
          <a:xfrm rot="5545991">
            <a:off x="7934518" y="5985966"/>
            <a:ext cx="1949196" cy="1978879"/>
          </a:xfrm>
          <a:prstGeom prst="rect">
            <a:avLst/>
          </a:prstGeom>
        </p:spPr>
      </p:pic>
      <p:grpSp>
        <p:nvGrpSpPr>
          <p:cNvPr id="10" name="Group 10"/>
          <p:cNvGrpSpPr/>
          <p:nvPr/>
        </p:nvGrpSpPr>
        <p:grpSpPr>
          <a:xfrm>
            <a:off x="588419" y="7814041"/>
            <a:ext cx="6772091" cy="766241"/>
            <a:chOff x="0" y="0"/>
            <a:chExt cx="9029454" cy="1021654"/>
          </a:xfrm>
        </p:grpSpPr>
        <p:grpSp>
          <p:nvGrpSpPr>
            <p:cNvPr id="11" name="Group 11"/>
            <p:cNvGrpSpPr/>
            <p:nvPr/>
          </p:nvGrpSpPr>
          <p:grpSpPr>
            <a:xfrm>
              <a:off x="0" y="0"/>
              <a:ext cx="587042" cy="5870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3" name="TextBox 13"/>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4" name="TextBox 14"/>
            <p:cNvSpPr txBox="1"/>
            <p:nvPr/>
          </p:nvSpPr>
          <p:spPr>
            <a:xfrm>
              <a:off x="751121" y="7136"/>
              <a:ext cx="8278333"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szybsze czytanie z pamięci mniejszej ilości bitów</a:t>
              </a:r>
            </a:p>
          </p:txBody>
        </p:sp>
      </p:grpSp>
      <p:grpSp>
        <p:nvGrpSpPr>
          <p:cNvPr id="15" name="Group 15"/>
          <p:cNvGrpSpPr/>
          <p:nvPr/>
        </p:nvGrpSpPr>
        <p:grpSpPr>
          <a:xfrm>
            <a:off x="559631" y="8751731"/>
            <a:ext cx="6772091" cy="1156766"/>
            <a:chOff x="0" y="0"/>
            <a:chExt cx="9029454" cy="1542354"/>
          </a:xfrm>
        </p:grpSpPr>
        <p:grpSp>
          <p:nvGrpSpPr>
            <p:cNvPr id="16" name="Group 16"/>
            <p:cNvGrpSpPr/>
            <p:nvPr/>
          </p:nvGrpSpPr>
          <p:grpSpPr>
            <a:xfrm>
              <a:off x="0" y="0"/>
              <a:ext cx="587042" cy="5870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p:spPr>
            <p:txBody>
              <a:bodyPr/>
              <a:lstStyle/>
              <a:p>
                <a:endParaRPr lang="pl-PL"/>
              </a:p>
            </p:txBody>
          </p:sp>
          <p:sp>
            <p:nvSpPr>
              <p:cNvPr id="18" name="TextBox 18"/>
              <p:cNvSpPr txBox="1"/>
              <p:nvPr/>
            </p:nvSpPr>
            <p:spPr>
              <a:xfrm>
                <a:off x="139700" y="92075"/>
                <a:ext cx="533400" cy="581025"/>
              </a:xfrm>
              <a:prstGeom prst="rect">
                <a:avLst/>
              </a:prstGeom>
            </p:spPr>
            <p:txBody>
              <a:bodyPr lIns="50800" tIns="50800" rIns="50800" bIns="50800" rtlCol="0" anchor="ctr"/>
              <a:lstStyle/>
              <a:p>
                <a:pPr>
                  <a:lnSpc>
                    <a:spcPts val="3079"/>
                  </a:lnSpc>
                </a:pPr>
                <a:endParaRPr/>
              </a:p>
            </p:txBody>
          </p:sp>
        </p:grpSp>
        <p:sp>
          <p:nvSpPr>
            <p:cNvPr id="19" name="TextBox 19"/>
            <p:cNvSpPr txBox="1"/>
            <p:nvPr/>
          </p:nvSpPr>
          <p:spPr>
            <a:xfrm>
              <a:off x="751121" y="7136"/>
              <a:ext cx="8278333"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id="20" name="Freeform 20"/>
          <p:cNvSpPr/>
          <p:nvPr/>
        </p:nvSpPr>
        <p:spPr>
          <a:xfrm>
            <a:off x="9543412" y="2727669"/>
            <a:ext cx="8339071" cy="3226426"/>
          </a:xfrm>
          <a:custGeom>
            <a:avLst/>
            <a:gdLst/>
            <a:ahLst/>
            <a:cxnLst/>
            <a:rect l="l" t="t" r="r" b="b"/>
            <a:pathLst>
              <a:path w="8339071" h="3226426">
                <a:moveTo>
                  <a:pt x="0" y="0"/>
                </a:moveTo>
                <a:lnTo>
                  <a:pt x="8339070" y="0"/>
                </a:lnTo>
                <a:lnTo>
                  <a:pt x="8339070" y="3226426"/>
                </a:lnTo>
                <a:lnTo>
                  <a:pt x="0" y="3226426"/>
                </a:lnTo>
                <a:lnTo>
                  <a:pt x="0" y="0"/>
                </a:lnTo>
                <a:close/>
              </a:path>
            </a:pathLst>
          </a:custGeom>
          <a:blipFill>
            <a:blip r:embed="rId10">
              <a:alphaModFix amt="86000"/>
            </a:blip>
            <a:stretch>
              <a:fillRect/>
            </a:stretch>
          </a:blipFill>
          <a:ln w="38100" cap="sq">
            <a:solidFill>
              <a:srgbClr val="FFFFFF">
                <a:alpha val="85882"/>
              </a:srgbClr>
            </a:solidFill>
            <a:prstDash val="solid"/>
            <a:miter/>
          </a:ln>
        </p:spPr>
        <p:txBody>
          <a:bodyPr/>
          <a:lstStyle/>
          <a:p>
            <a:endParaRPr lang="pl-PL"/>
          </a:p>
        </p:txBody>
      </p:sp>
      <p:sp>
        <p:nvSpPr>
          <p:cNvPr id="21" name="TextBox 21"/>
          <p:cNvSpPr txBox="1"/>
          <p:nvPr/>
        </p:nvSpPr>
        <p:spPr>
          <a:xfrm>
            <a:off x="1286216" y="268605"/>
            <a:ext cx="15973084"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Dlaczego NumPy zamiast List ?</a:t>
            </a:r>
          </a:p>
        </p:txBody>
      </p:sp>
      <p:sp>
        <p:nvSpPr>
          <p:cNvPr id="22" name="Freeform 22"/>
          <p:cNvSpPr/>
          <p:nvPr/>
        </p:nvSpPr>
        <p:spPr>
          <a:xfrm rot="-9699052">
            <a:off x="5650892" y="926831"/>
            <a:ext cx="1232228" cy="1326273"/>
          </a:xfrm>
          <a:custGeom>
            <a:avLst/>
            <a:gdLst/>
            <a:ahLst/>
            <a:cxnLst/>
            <a:rect l="l" t="t" r="r" b="b"/>
            <a:pathLst>
              <a:path w="1232228" h="1326273">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sp>
        <p:nvSpPr>
          <p:cNvPr id="23" name="TextBox 23"/>
          <p:cNvSpPr txBox="1"/>
          <p:nvPr/>
        </p:nvSpPr>
        <p:spPr>
          <a:xfrm>
            <a:off x="2938487" y="3559409"/>
            <a:ext cx="2416578" cy="514350"/>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Open Sans Bold"/>
              </a:rPr>
              <a:t>Fixed Type</a:t>
            </a:r>
          </a:p>
        </p:txBody>
      </p:sp>
      <p:sp>
        <p:nvSpPr>
          <p:cNvPr id="24" name="TextBox 24"/>
          <p:cNvSpPr txBox="1"/>
          <p:nvPr/>
        </p:nvSpPr>
        <p:spPr>
          <a:xfrm>
            <a:off x="7360509" y="8775900"/>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5" name="TextBox 25"/>
          <p:cNvSpPr txBox="1"/>
          <p:nvPr/>
        </p:nvSpPr>
        <p:spPr>
          <a:xfrm>
            <a:off x="9851580" y="6695469"/>
            <a:ext cx="1548606" cy="845552"/>
          </a:xfrm>
          <a:prstGeom prst="rect">
            <a:avLst/>
          </a:prstGeom>
        </p:spPr>
        <p:txBody>
          <a:bodyPr lIns="0" tIns="0" rIns="0" bIns="0" rtlCol="0" anchor="t">
            <a:spAutoFit/>
          </a:bodyPr>
          <a:lstStyle/>
          <a:p>
            <a:pPr algn="ctr">
              <a:lnSpc>
                <a:spcPts val="3359"/>
              </a:lnSpc>
            </a:pPr>
            <a:r>
              <a:rPr lang="pl-PL" sz="2400" dirty="0">
                <a:solidFill>
                  <a:srgbClr val="FFFFFF"/>
                </a:solidFill>
                <a:latin typeface="Emblema One"/>
              </a:rPr>
              <a:t>4</a:t>
            </a:r>
            <a:r>
              <a:rPr lang="en-US" sz="2400" dirty="0">
                <a:solidFill>
                  <a:srgbClr val="FFFFFF"/>
                </a:solidFill>
                <a:latin typeface="Emblema One"/>
              </a:rPr>
              <a:t> </a:t>
            </a:r>
            <a:endParaRPr lang="pl-PL" sz="2400" dirty="0">
              <a:solidFill>
                <a:srgbClr val="FFFFFF"/>
              </a:solidFill>
              <a:latin typeface="Emblema One"/>
            </a:endParaRPr>
          </a:p>
          <a:p>
            <a:pPr algn="ctr">
              <a:lnSpc>
                <a:spcPts val="3359"/>
              </a:lnSpc>
            </a:pPr>
            <a:r>
              <a:rPr lang="en-US" sz="2400" dirty="0" err="1">
                <a:solidFill>
                  <a:srgbClr val="FFFFFF"/>
                </a:solidFill>
                <a:latin typeface="Emblema One"/>
              </a:rPr>
              <a:t>baj</a:t>
            </a:r>
            <a:r>
              <a:rPr lang="pl-PL" sz="2400" dirty="0">
                <a:solidFill>
                  <a:srgbClr val="FFFFFF"/>
                </a:solidFill>
                <a:latin typeface="Emblema One"/>
              </a:rPr>
              <a:t>ty</a:t>
            </a:r>
            <a:endParaRPr lang="en-US" sz="2400" dirty="0">
              <a:solidFill>
                <a:srgbClr val="FFFFFF"/>
              </a:solidFill>
              <a:latin typeface="Emblema One"/>
            </a:endParaRPr>
          </a:p>
        </p:txBody>
      </p:sp>
      <p:sp>
        <p:nvSpPr>
          <p:cNvPr id="26" name="TextBox 26"/>
          <p:cNvSpPr txBox="1"/>
          <p:nvPr/>
        </p:nvSpPr>
        <p:spPr>
          <a:xfrm>
            <a:off x="9272758" y="816562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7" name="TextBox 27"/>
          <p:cNvSpPr txBox="1"/>
          <p:nvPr/>
        </p:nvSpPr>
        <p:spPr>
          <a:xfrm>
            <a:off x="8134813" y="7807486"/>
            <a:ext cx="1548606" cy="4057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8 bajtów</a:t>
            </a:r>
          </a:p>
        </p:txBody>
      </p:sp>
      <p:sp>
        <p:nvSpPr>
          <p:cNvPr id="28" name="TextBox 28"/>
          <p:cNvSpPr txBox="1"/>
          <p:nvPr/>
        </p:nvSpPr>
        <p:spPr>
          <a:xfrm>
            <a:off x="11067328" y="2108544"/>
            <a:ext cx="5468071" cy="507127"/>
          </a:xfrm>
          <a:prstGeom prst="rect">
            <a:avLst/>
          </a:prstGeom>
        </p:spPr>
        <p:txBody>
          <a:bodyPr wrap="square" lIns="0" tIns="0" rIns="0" bIns="0" rtlCol="0" anchor="t">
            <a:spAutoFit/>
          </a:bodyPr>
          <a:lstStyle/>
          <a:p>
            <a:pPr algn="ctr">
              <a:lnSpc>
                <a:spcPts val="4200"/>
              </a:lnSpc>
            </a:pPr>
            <a:r>
              <a:rPr lang="en-US" sz="3000" dirty="0">
                <a:solidFill>
                  <a:srgbClr val="FFFFFF"/>
                </a:solidFill>
                <a:latin typeface="Emblema One"/>
              </a:rPr>
              <a:t>Contiguous Memory</a:t>
            </a:r>
          </a:p>
        </p:txBody>
      </p:sp>
      <p:sp>
        <p:nvSpPr>
          <p:cNvPr id="29" name="TextBox 29"/>
          <p:cNvSpPr txBox="1"/>
          <p:nvPr/>
        </p:nvSpPr>
        <p:spPr>
          <a:xfrm>
            <a:off x="899988" y="1462639"/>
            <a:ext cx="4455077" cy="10668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2286000" y="95250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902403" y="1333510"/>
            <a:ext cx="7241598" cy="7813284"/>
          </a:xfrm>
          <a:custGeom>
            <a:avLst/>
            <a:gdLst/>
            <a:ahLst/>
            <a:cxnLst/>
            <a:rect l="l" t="t" r="r" b="b"/>
            <a:pathLst>
              <a:path w="6616957" h="7028459">
                <a:moveTo>
                  <a:pt x="0" y="0"/>
                </a:moveTo>
                <a:lnTo>
                  <a:pt x="6616957" y="0"/>
                </a:lnTo>
                <a:lnTo>
                  <a:pt x="6616957" y="7028459"/>
                </a:lnTo>
                <a:lnTo>
                  <a:pt x="0" y="702845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rot="-2982584">
            <a:off x="9042311" y="7238632"/>
            <a:ext cx="1475310" cy="416775"/>
          </a:xfrm>
          <a:custGeom>
            <a:avLst/>
            <a:gdLst/>
            <a:ahLst/>
            <a:cxnLst/>
            <a:rect l="l" t="t" r="r" b="b"/>
            <a:pathLst>
              <a:path w="1475310" h="416775">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1567620" y="164707"/>
            <a:ext cx="16594611" cy="698076"/>
          </a:xfrm>
          <a:prstGeom prst="rect">
            <a:avLst/>
          </a:prstGeom>
        </p:spPr>
        <p:txBody>
          <a:bodyPr lIns="0" tIns="0" rIns="0" bIns="0" rtlCol="0" anchor="t">
            <a:spAutoFit/>
          </a:bodyPr>
          <a:lstStyle/>
          <a:p>
            <a:pPr algn="ctr">
              <a:lnSpc>
                <a:spcPts val="5880"/>
              </a:lnSpc>
            </a:pPr>
            <a:r>
              <a:rPr lang="en-US" sz="3800" dirty="0">
                <a:solidFill>
                  <a:srgbClr val="FFFFFF"/>
                </a:solidFill>
                <a:latin typeface="Emblema One"/>
              </a:rPr>
              <a:t>NumPy - </a:t>
            </a:r>
            <a:r>
              <a:rPr lang="en-US" sz="3800" dirty="0" err="1">
                <a:solidFill>
                  <a:srgbClr val="FFFFFF"/>
                </a:solidFill>
                <a:latin typeface="Emblema One"/>
              </a:rPr>
              <a:t>operacje</a:t>
            </a:r>
            <a:r>
              <a:rPr lang="en-US" sz="3800" dirty="0">
                <a:solidFill>
                  <a:srgbClr val="FFFFFF"/>
                </a:solidFill>
                <a:latin typeface="Emblema One"/>
              </a:rPr>
              <a:t> </a:t>
            </a:r>
            <a:r>
              <a:rPr lang="en-US" sz="3800" dirty="0" err="1">
                <a:solidFill>
                  <a:srgbClr val="FFFFFF"/>
                </a:solidFill>
                <a:latin typeface="Emblema One"/>
              </a:rPr>
              <a:t>pomiędzy</a:t>
            </a:r>
            <a:r>
              <a:rPr lang="en-US" sz="3800" dirty="0">
                <a:solidFill>
                  <a:srgbClr val="FFFFFF"/>
                </a:solidFill>
                <a:latin typeface="Emblema One"/>
              </a:rPr>
              <a:t> </a:t>
            </a:r>
            <a:r>
              <a:rPr lang="en-US" sz="3800" dirty="0" err="1">
                <a:solidFill>
                  <a:srgbClr val="FFFFFF"/>
                </a:solidFill>
                <a:latin typeface="Emblema One"/>
              </a:rPr>
              <a:t>tablicami</a:t>
            </a:r>
            <a:r>
              <a:rPr lang="en-US" sz="3800" dirty="0">
                <a:solidFill>
                  <a:srgbClr val="FFFFFF"/>
                </a:solidFill>
                <a:latin typeface="Emblema One"/>
              </a:rPr>
              <a:t> </a:t>
            </a:r>
            <a:r>
              <a:rPr lang="en-US" sz="3800" dirty="0" err="1">
                <a:solidFill>
                  <a:srgbClr val="FFFFFF"/>
                </a:solidFill>
                <a:latin typeface="Emblema One"/>
              </a:rPr>
              <a:t>oraz</a:t>
            </a:r>
            <a:r>
              <a:rPr lang="en-US" sz="3800" dirty="0">
                <a:solidFill>
                  <a:srgbClr val="FFFFFF"/>
                </a:solidFill>
                <a:latin typeface="Emblema One"/>
              </a:rPr>
              <a:t> </a:t>
            </a:r>
            <a:r>
              <a:rPr lang="en-US" sz="3800" dirty="0" err="1">
                <a:solidFill>
                  <a:srgbClr val="FFFFFF"/>
                </a:solidFill>
                <a:latin typeface="Emblema One"/>
              </a:rPr>
              <a:t>liczbami</a:t>
            </a:r>
            <a:endParaRPr lang="en-US" sz="3800" dirty="0">
              <a:solidFill>
                <a:srgbClr val="FFFFFF"/>
              </a:solidFill>
              <a:latin typeface="Emblema One"/>
            </a:endParaRPr>
          </a:p>
        </p:txBody>
      </p:sp>
      <p:sp>
        <p:nvSpPr>
          <p:cNvPr id="8" name="TextBox 8"/>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9" name="TextBox 9"/>
          <p:cNvSpPr txBox="1"/>
          <p:nvPr/>
        </p:nvSpPr>
        <p:spPr>
          <a:xfrm>
            <a:off x="9864925" y="5584939"/>
            <a:ext cx="7908488" cy="1168269"/>
          </a:xfrm>
          <a:prstGeom prst="rect">
            <a:avLst/>
          </a:prstGeom>
        </p:spPr>
        <p:txBody>
          <a:bodyPr lIns="0" tIns="0" rIns="0" bIns="0" rtlCol="0" anchor="t">
            <a:spAutoFit/>
          </a:bodyPr>
          <a:lstStyle/>
          <a:p>
            <a:pPr>
              <a:lnSpc>
                <a:spcPts val="3055"/>
              </a:lnSpc>
            </a:pPr>
            <a:r>
              <a:rPr lang="en-US" sz="2182" dirty="0" err="1">
                <a:solidFill>
                  <a:srgbClr val="FFFFFF"/>
                </a:solidFill>
                <a:latin typeface="Emblema One"/>
              </a:rPr>
              <a:t>Podczas</a:t>
            </a:r>
            <a:r>
              <a:rPr lang="en-US" sz="2182" dirty="0">
                <a:solidFill>
                  <a:srgbClr val="FFFFFF"/>
                </a:solidFill>
                <a:latin typeface="Emblema One"/>
              </a:rPr>
              <a:t> </a:t>
            </a:r>
            <a:r>
              <a:rPr lang="en-US" sz="2182" dirty="0" err="1">
                <a:solidFill>
                  <a:srgbClr val="FFFFFF"/>
                </a:solidFill>
                <a:latin typeface="Emblema One"/>
              </a:rPr>
              <a:t>dokonywania</a:t>
            </a:r>
            <a:r>
              <a:rPr lang="en-US" sz="2182" dirty="0">
                <a:solidFill>
                  <a:srgbClr val="FFFFFF"/>
                </a:solidFill>
                <a:latin typeface="Emblema One"/>
              </a:rPr>
              <a:t> </a:t>
            </a:r>
            <a:r>
              <a:rPr lang="en-US" sz="2182" dirty="0" err="1">
                <a:solidFill>
                  <a:srgbClr val="FFFFFF"/>
                </a:solidFill>
                <a:latin typeface="Emblema One"/>
              </a:rPr>
              <a:t>operacji</a:t>
            </a:r>
            <a:r>
              <a:rPr lang="en-US" sz="2182" dirty="0">
                <a:solidFill>
                  <a:srgbClr val="FFFFFF"/>
                </a:solidFill>
                <a:latin typeface="Emblema One"/>
              </a:rPr>
              <a:t> </a:t>
            </a:r>
            <a:r>
              <a:rPr lang="en-US" sz="2182" dirty="0" err="1">
                <a:solidFill>
                  <a:srgbClr val="FFFFFF"/>
                </a:solidFill>
                <a:latin typeface="Emblema One"/>
              </a:rPr>
              <a:t>pomiędzy</a:t>
            </a:r>
            <a:r>
              <a:rPr lang="en-US" sz="2182" dirty="0">
                <a:solidFill>
                  <a:srgbClr val="FFFFFF"/>
                </a:solidFill>
                <a:latin typeface="Emblema One"/>
              </a:rPr>
              <a:t> </a:t>
            </a:r>
            <a:r>
              <a:rPr lang="en-US" sz="2182" dirty="0" err="1">
                <a:solidFill>
                  <a:srgbClr val="FFFFFF"/>
                </a:solidFill>
                <a:latin typeface="Emblema One"/>
              </a:rPr>
              <a:t>tablicami</a:t>
            </a:r>
            <a:r>
              <a:rPr lang="en-US" sz="2182" dirty="0">
                <a:solidFill>
                  <a:srgbClr val="FFFFFF"/>
                </a:solidFill>
                <a:latin typeface="Emblema One"/>
              </a:rPr>
              <a:t> </a:t>
            </a:r>
            <a:r>
              <a:rPr lang="en-US" sz="2182" dirty="0" err="1">
                <a:solidFill>
                  <a:srgbClr val="FFFFFF"/>
                </a:solidFill>
                <a:latin typeface="Emblema One"/>
              </a:rPr>
              <a:t>oraz</a:t>
            </a:r>
            <a:r>
              <a:rPr lang="en-US" sz="2182" dirty="0">
                <a:solidFill>
                  <a:srgbClr val="FFFFFF"/>
                </a:solidFill>
                <a:latin typeface="Emblema One"/>
              </a:rPr>
              <a:t> </a:t>
            </a:r>
            <a:r>
              <a:rPr lang="en-US" sz="2182" dirty="0" err="1">
                <a:solidFill>
                  <a:srgbClr val="FFFFFF"/>
                </a:solidFill>
                <a:latin typeface="Emblema One"/>
              </a:rPr>
              <a:t>liczbami</a:t>
            </a:r>
            <a:r>
              <a:rPr lang="en-US" sz="2182" dirty="0">
                <a:solidFill>
                  <a:srgbClr val="FFFFFF"/>
                </a:solidFill>
                <a:latin typeface="Emblema One"/>
              </a:rPr>
              <a:t>, </a:t>
            </a:r>
            <a:r>
              <a:rPr lang="pl-PL" sz="2182" dirty="0">
                <a:solidFill>
                  <a:srgbClr val="FFFFFF"/>
                </a:solidFill>
                <a:latin typeface="Emblema One"/>
              </a:rPr>
              <a:t>operacja </a:t>
            </a:r>
            <a:r>
              <a:rPr lang="en-US" sz="2182" dirty="0">
                <a:solidFill>
                  <a:srgbClr val="FFFFFF"/>
                </a:solidFill>
                <a:latin typeface="Emblema One"/>
              </a:rPr>
              <a:t>jest </a:t>
            </a:r>
            <a:r>
              <a:rPr lang="en-US" sz="2182" dirty="0" err="1">
                <a:solidFill>
                  <a:srgbClr val="FFFFFF"/>
                </a:solidFill>
                <a:latin typeface="Emblema One"/>
              </a:rPr>
              <a:t>dokonywana</a:t>
            </a:r>
            <a:r>
              <a:rPr lang="en-US" sz="2182" dirty="0">
                <a:solidFill>
                  <a:srgbClr val="FFFFFF"/>
                </a:solidFill>
                <a:latin typeface="Emblema One"/>
              </a:rPr>
              <a:t> </a:t>
            </a:r>
            <a:r>
              <a:rPr lang="en-US" sz="2182" dirty="0" err="1">
                <a:solidFill>
                  <a:srgbClr val="FFFFFF"/>
                </a:solidFill>
                <a:latin typeface="Emblema One"/>
              </a:rPr>
              <a:t>osobno</a:t>
            </a:r>
            <a:r>
              <a:rPr lang="en-US" sz="2182" dirty="0">
                <a:solidFill>
                  <a:srgbClr val="FFFFFF"/>
                </a:solidFill>
                <a:latin typeface="Emblema One"/>
              </a:rPr>
              <a:t> </a:t>
            </a:r>
            <a:r>
              <a:rPr lang="en-US" sz="2182" dirty="0" err="1">
                <a:solidFill>
                  <a:srgbClr val="FFFFFF"/>
                </a:solidFill>
                <a:latin typeface="Emblema One"/>
              </a:rPr>
              <a:t>dla</a:t>
            </a:r>
            <a:r>
              <a:rPr lang="en-US" sz="2182" dirty="0">
                <a:solidFill>
                  <a:srgbClr val="FFFFFF"/>
                </a:solidFill>
                <a:latin typeface="Emblema One"/>
              </a:rPr>
              <a:t> </a:t>
            </a:r>
            <a:r>
              <a:rPr lang="en-US" sz="2182" dirty="0" err="1">
                <a:solidFill>
                  <a:srgbClr val="FFFFFF"/>
                </a:solidFill>
                <a:latin typeface="Emblema One"/>
              </a:rPr>
              <a:t>każdego</a:t>
            </a:r>
            <a:r>
              <a:rPr lang="en-US" sz="2182" dirty="0">
                <a:solidFill>
                  <a:srgbClr val="FFFFFF"/>
                </a:solidFill>
                <a:latin typeface="Emblema One"/>
              </a:rPr>
              <a:t> </a:t>
            </a:r>
            <a:r>
              <a:rPr lang="en-US" sz="2182" dirty="0" err="1">
                <a:solidFill>
                  <a:srgbClr val="FFFFFF"/>
                </a:solidFill>
                <a:latin typeface="Emblema One"/>
              </a:rPr>
              <a:t>elementu</a:t>
            </a:r>
            <a:endParaRPr lang="en-US" sz="2182" dirty="0">
              <a:solidFill>
                <a:srgbClr val="FFFFFF"/>
              </a:solidFill>
              <a:latin typeface="Emblema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4401220" y="6099955"/>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647921" y="9413168"/>
            <a:ext cx="1844500" cy="1747664"/>
          </a:xfrm>
          <a:custGeom>
            <a:avLst/>
            <a:gdLst/>
            <a:ahLst/>
            <a:cxnLst/>
            <a:rect l="l" t="t" r="r" b="b"/>
            <a:pathLst>
              <a:path w="1844500" h="1747664">
                <a:moveTo>
                  <a:pt x="0" y="0"/>
                </a:moveTo>
                <a:lnTo>
                  <a:pt x="1844501" y="0"/>
                </a:lnTo>
                <a:lnTo>
                  <a:pt x="1844501"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4026632" y="-2182573"/>
            <a:ext cx="4943405" cy="5723190"/>
          </a:xfrm>
          <a:custGeom>
            <a:avLst/>
            <a:gdLst/>
            <a:ahLst/>
            <a:cxnLst/>
            <a:rect l="l" t="t" r="r" b="b"/>
            <a:pathLst>
              <a:path w="4943405" h="5723190">
                <a:moveTo>
                  <a:pt x="0" y="0"/>
                </a:moveTo>
                <a:lnTo>
                  <a:pt x="4943406" y="0"/>
                </a:lnTo>
                <a:lnTo>
                  <a:pt x="4943406" y="5723190"/>
                </a:lnTo>
                <a:lnTo>
                  <a:pt x="0" y="57231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329"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6" name="Group 6"/>
          <p:cNvGrpSpPr/>
          <p:nvPr/>
        </p:nvGrpSpPr>
        <p:grpSpPr>
          <a:xfrm>
            <a:off x="2768394" y="1052681"/>
            <a:ext cx="2188369" cy="931896"/>
            <a:chOff x="0" y="0"/>
            <a:chExt cx="2917825" cy="1242528"/>
          </a:xfrm>
        </p:grpSpPr>
        <p:sp>
          <p:nvSpPr>
            <p:cNvPr id="7" name="AutoShape 7"/>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Standardowe</a:t>
              </a:r>
            </a:p>
          </p:txBody>
        </p:sp>
      </p:grpSp>
      <p:grpSp>
        <p:nvGrpSpPr>
          <p:cNvPr id="9" name="Group 9"/>
          <p:cNvGrpSpPr/>
          <p:nvPr/>
        </p:nvGrpSpPr>
        <p:grpSpPr>
          <a:xfrm>
            <a:off x="7654053" y="1095375"/>
            <a:ext cx="2188369" cy="931896"/>
            <a:chOff x="0" y="0"/>
            <a:chExt cx="2917825" cy="1242528"/>
          </a:xfrm>
        </p:grpSpPr>
        <p:sp>
          <p:nvSpPr>
            <p:cNvPr id="10" name="AutoShape 10"/>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1" name="TextBox 11"/>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Boolean</a:t>
              </a:r>
            </a:p>
          </p:txBody>
        </p:sp>
      </p:grpSp>
      <p:sp>
        <p:nvSpPr>
          <p:cNvPr id="13" name="Freeform 13"/>
          <p:cNvSpPr/>
          <p:nvPr/>
        </p:nvSpPr>
        <p:spPr>
          <a:xfrm>
            <a:off x="410254" y="2027271"/>
            <a:ext cx="6843825" cy="8003467"/>
          </a:xfrm>
          <a:custGeom>
            <a:avLst/>
            <a:gdLst/>
            <a:ahLst/>
            <a:cxnLst/>
            <a:rect l="l" t="t" r="r" b="b"/>
            <a:pathLst>
              <a:path w="6400432" h="6703770">
                <a:moveTo>
                  <a:pt x="0" y="0"/>
                </a:moveTo>
                <a:lnTo>
                  <a:pt x="6400432" y="0"/>
                </a:lnTo>
                <a:lnTo>
                  <a:pt x="6400432" y="6703770"/>
                </a:lnTo>
                <a:lnTo>
                  <a:pt x="0" y="67037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Freeform 15"/>
          <p:cNvSpPr/>
          <p:nvPr/>
        </p:nvSpPr>
        <p:spPr>
          <a:xfrm>
            <a:off x="7874952" y="2027271"/>
            <a:ext cx="6843825" cy="8003467"/>
          </a:xfrm>
          <a:custGeom>
            <a:avLst/>
            <a:gdLst/>
            <a:ahLst/>
            <a:cxnLst/>
            <a:rect l="l" t="t" r="r" b="b"/>
            <a:pathLst>
              <a:path w="6269201" h="6915119">
                <a:moveTo>
                  <a:pt x="0" y="0"/>
                </a:moveTo>
                <a:lnTo>
                  <a:pt x="6269202" y="0"/>
                </a:lnTo>
                <a:lnTo>
                  <a:pt x="6269202" y="6915119"/>
                </a:lnTo>
                <a:lnTo>
                  <a:pt x="0" y="691511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6" name="TextBox 16"/>
          <p:cNvSpPr txBox="1"/>
          <p:nvPr/>
        </p:nvSpPr>
        <p:spPr>
          <a:xfrm>
            <a:off x="274329" y="275162"/>
            <a:ext cx="12222321"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pobieranie danych z ndarray</a:t>
            </a:r>
          </a:p>
        </p:txBody>
      </p:sp>
      <p:sp>
        <p:nvSpPr>
          <p:cNvPr id="17" name="AutoShape 17"/>
          <p:cNvSpPr/>
          <p:nvPr/>
        </p:nvSpPr>
        <p:spPr>
          <a:xfrm>
            <a:off x="15155153" y="5601048"/>
            <a:ext cx="3132847" cy="0"/>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8" name="TextBox 18"/>
          <p:cNvSpPr txBox="1"/>
          <p:nvPr/>
        </p:nvSpPr>
        <p:spPr>
          <a:xfrm>
            <a:off x="15479723" y="5095875"/>
            <a:ext cx="2538095"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8711039" y="129185"/>
            <a:ext cx="7112666" cy="10028631"/>
          </a:xfrm>
          <a:custGeom>
            <a:avLst/>
            <a:gdLst/>
            <a:ahLst/>
            <a:cxnLst/>
            <a:rect l="l" t="t" r="r" b="b"/>
            <a:pathLst>
              <a:path w="7112666" h="10028631">
                <a:moveTo>
                  <a:pt x="0" y="0"/>
                </a:moveTo>
                <a:lnTo>
                  <a:pt x="7112666" y="0"/>
                </a:lnTo>
                <a:lnTo>
                  <a:pt x="7112666" y="10028630"/>
                </a:lnTo>
                <a:lnTo>
                  <a:pt x="0" y="1002863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99546" y="382905"/>
            <a:ext cx="8111492" cy="1717586"/>
          </a:xfrm>
          <a:prstGeom prst="rect">
            <a:avLst/>
          </a:prstGeom>
        </p:spPr>
        <p:txBody>
          <a:bodyPr lIns="0" tIns="0" rIns="0" bIns="0" rtlCol="0" anchor="t">
            <a:spAutoFit/>
          </a:bodyPr>
          <a:lstStyle/>
          <a:p>
            <a:pPr>
              <a:lnSpc>
                <a:spcPts val="3359"/>
              </a:lnSpc>
            </a:pPr>
            <a:r>
              <a:rPr lang="en-US" sz="2400" dirty="0">
                <a:solidFill>
                  <a:srgbClr val="FFFFFF"/>
                </a:solidFill>
                <a:latin typeface="Emblema One"/>
              </a:rPr>
              <a:t>Fancy indexing </a:t>
            </a:r>
            <a:r>
              <a:rPr lang="en-US" sz="2400" dirty="0" err="1">
                <a:solidFill>
                  <a:srgbClr val="FFFFFF"/>
                </a:solidFill>
                <a:latin typeface="Emblema One"/>
              </a:rPr>
              <a:t>polega</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wyciąganiu</a:t>
            </a:r>
            <a:r>
              <a:rPr lang="en-US" sz="2400" dirty="0">
                <a:solidFill>
                  <a:srgbClr val="FFFFFF"/>
                </a:solidFill>
                <a:latin typeface="Emblema One"/>
              </a:rPr>
              <a:t> </a:t>
            </a:r>
            <a:r>
              <a:rPr lang="en-US" sz="2400" dirty="0" err="1">
                <a:solidFill>
                  <a:srgbClr val="FFFFFF"/>
                </a:solidFill>
                <a:latin typeface="Emblema One"/>
              </a:rPr>
              <a:t>informacji</a:t>
            </a:r>
            <a:r>
              <a:rPr lang="en-US" sz="2400" dirty="0">
                <a:solidFill>
                  <a:srgbClr val="FFFFFF"/>
                </a:solidFill>
                <a:latin typeface="Emblema One"/>
              </a:rPr>
              <a:t> z </a:t>
            </a:r>
            <a:r>
              <a:rPr lang="en-US" sz="2400" dirty="0" err="1">
                <a:solidFill>
                  <a:srgbClr val="FFFFFF"/>
                </a:solidFill>
                <a:latin typeface="Emblema One"/>
              </a:rPr>
              <a:t>tablic</a:t>
            </a:r>
            <a:r>
              <a:rPr lang="en-US" sz="2400" dirty="0">
                <a:solidFill>
                  <a:srgbClr val="FFFFFF"/>
                </a:solidFill>
                <a:latin typeface="Emblema One"/>
              </a:rPr>
              <a:t>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zastosowanie</a:t>
            </a:r>
            <a:r>
              <a:rPr lang="en-US" sz="2400" dirty="0">
                <a:solidFill>
                  <a:srgbClr val="FFFFFF"/>
                </a:solidFill>
                <a:latin typeface="Emblema One"/>
              </a:rPr>
              <a:t> </a:t>
            </a:r>
            <a:r>
              <a:rPr lang="en-US" sz="2400" dirty="0" err="1">
                <a:solidFill>
                  <a:srgbClr val="FFFFFF"/>
                </a:solidFill>
                <a:latin typeface="Emblema One"/>
              </a:rPr>
              <a:t>tablic</a:t>
            </a:r>
            <a:r>
              <a:rPr lang="en-US" sz="2400" dirty="0">
                <a:solidFill>
                  <a:srgbClr val="FFFFFF"/>
                </a:solidFill>
                <a:latin typeface="Emblema One"/>
              </a:rPr>
              <a:t> </a:t>
            </a:r>
            <a:r>
              <a:rPr lang="pl-PL" sz="2400" dirty="0">
                <a:solidFill>
                  <a:srgbClr val="FFFFFF"/>
                </a:solidFill>
                <a:latin typeface="Emblema One"/>
              </a:rPr>
              <a:t>zawierających w sobie wartości </a:t>
            </a:r>
            <a:r>
              <a:rPr lang="pl-PL" sz="2400" dirty="0" err="1">
                <a:solidFill>
                  <a:srgbClr val="FFFFFF"/>
                </a:solidFill>
                <a:latin typeface="Emblema One"/>
              </a:rPr>
              <a:t>Integer</a:t>
            </a:r>
            <a:r>
              <a:rPr lang="en-US" sz="2400" dirty="0">
                <a:solidFill>
                  <a:srgbClr val="FFFFFF"/>
                </a:solidFill>
                <a:latin typeface="Emblema One"/>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421864" y="8888664"/>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4140837" y="-2669381"/>
            <a:ext cx="5583018" cy="5338761"/>
          </a:xfrm>
          <a:custGeom>
            <a:avLst/>
            <a:gdLst/>
            <a:ahLst/>
            <a:cxnLst/>
            <a:rect l="l" t="t" r="r" b="b"/>
            <a:pathLst>
              <a:path w="5583018" h="5338761">
                <a:moveTo>
                  <a:pt x="0" y="0"/>
                </a:moveTo>
                <a:lnTo>
                  <a:pt x="5583018" y="0"/>
                </a:lnTo>
                <a:lnTo>
                  <a:pt x="5583018" y="5338762"/>
                </a:lnTo>
                <a:lnTo>
                  <a:pt x="0" y="5338762"/>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3912271" y="7238099"/>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1661069" y="255337"/>
            <a:ext cx="2895099" cy="2768439"/>
          </a:xfrm>
          <a:custGeom>
            <a:avLst/>
            <a:gdLst/>
            <a:ahLst/>
            <a:cxnLst/>
            <a:rect l="l" t="t" r="r" b="b"/>
            <a:pathLst>
              <a:path w="2895099" h="2768439">
                <a:moveTo>
                  <a:pt x="0" y="0"/>
                </a:moveTo>
                <a:lnTo>
                  <a:pt x="2895099" y="0"/>
                </a:lnTo>
                <a:lnTo>
                  <a:pt x="2895099"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1665085" y="10477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a:off x="1028700" y="3547330"/>
            <a:ext cx="7172277" cy="5635360"/>
          </a:xfrm>
          <a:custGeom>
            <a:avLst/>
            <a:gdLst/>
            <a:ahLst/>
            <a:cxnLst/>
            <a:rect l="l" t="t" r="r" b="b"/>
            <a:pathLst>
              <a:path w="7172277" h="5635360">
                <a:moveTo>
                  <a:pt x="0" y="0"/>
                </a:moveTo>
                <a:lnTo>
                  <a:pt x="7172277" y="0"/>
                </a:lnTo>
                <a:lnTo>
                  <a:pt x="7172277" y="5635360"/>
                </a:lnTo>
                <a:lnTo>
                  <a:pt x="0" y="563536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665085" y="147627"/>
            <a:ext cx="1254583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Element-wise operations</a:t>
            </a:r>
          </a:p>
        </p:txBody>
      </p:sp>
      <p:sp>
        <p:nvSpPr>
          <p:cNvPr id="9" name="TextBox 9"/>
          <p:cNvSpPr txBox="1"/>
          <p:nvPr/>
        </p:nvSpPr>
        <p:spPr>
          <a:xfrm>
            <a:off x="1665085" y="1181100"/>
            <a:ext cx="13270745" cy="2153603"/>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uniwersalna</a:t>
            </a:r>
            <a:r>
              <a:rPr lang="en-US" sz="2400" dirty="0">
                <a:solidFill>
                  <a:srgbClr val="FFFFFF"/>
                </a:solidFill>
                <a:latin typeface="Emblema One"/>
              </a:rPr>
              <a:t>, </a:t>
            </a:r>
            <a:r>
              <a:rPr lang="en-US" sz="2400" dirty="0" err="1">
                <a:solidFill>
                  <a:srgbClr val="FFFFFF"/>
                </a:solidFill>
                <a:latin typeface="Emblema One"/>
              </a:rPr>
              <a:t>czyli</a:t>
            </a:r>
            <a:r>
              <a:rPr lang="en-US" sz="2400" dirty="0">
                <a:solidFill>
                  <a:srgbClr val="FFFFFF"/>
                </a:solidFill>
                <a:latin typeface="Emblema One"/>
              </a:rPr>
              <a:t> </a:t>
            </a:r>
            <a:r>
              <a:rPr lang="en-US" sz="2400" dirty="0" err="1">
                <a:solidFill>
                  <a:srgbClr val="FFFFFF"/>
                </a:solidFill>
                <a:latin typeface="Emblema One"/>
              </a:rPr>
              <a:t>ufunc</a:t>
            </a:r>
            <a:r>
              <a:rPr lang="en-US" sz="2400" dirty="0">
                <a:solidFill>
                  <a:srgbClr val="FFFFFF"/>
                </a:solidFill>
                <a:latin typeface="Emblema One"/>
              </a:rPr>
              <a:t>, to </a:t>
            </a:r>
            <a:r>
              <a:rPr lang="en-US" sz="2400" dirty="0" err="1">
                <a:solidFill>
                  <a:srgbClr val="FFFFFF"/>
                </a:solidFill>
                <a:latin typeface="Emblema One"/>
              </a:rPr>
              <a:t>funkcja</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element-wise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w </a:t>
            </a:r>
            <a:r>
              <a:rPr lang="en-US" sz="2400" dirty="0" err="1">
                <a:solidFill>
                  <a:srgbClr val="FFFFFF"/>
                </a:solidFill>
                <a:latin typeface="Emblema One"/>
              </a:rPr>
              <a:t>ndarrays</a:t>
            </a:r>
            <a:r>
              <a:rPr lang="en-US" sz="2400" dirty="0">
                <a:solidFill>
                  <a:srgbClr val="FFFFFF"/>
                </a:solidFill>
                <a:latin typeface="Emblema One"/>
              </a:rPr>
              <a:t>. </a:t>
            </a:r>
            <a:r>
              <a:rPr lang="en-US" sz="2400" dirty="0" err="1">
                <a:solidFill>
                  <a:srgbClr val="FFFFFF"/>
                </a:solidFill>
                <a:latin typeface="Emblema One"/>
              </a:rPr>
              <a:t>Można</a:t>
            </a:r>
            <a:r>
              <a:rPr lang="en-US" sz="2400" dirty="0">
                <a:solidFill>
                  <a:srgbClr val="FFFFFF"/>
                </a:solidFill>
                <a:latin typeface="Emblema One"/>
              </a:rPr>
              <a:t> </a:t>
            </a:r>
            <a:r>
              <a:rPr lang="en-US" sz="2400" dirty="0" err="1">
                <a:solidFill>
                  <a:srgbClr val="FFFFFF"/>
                </a:solidFill>
                <a:latin typeface="Emblema One"/>
              </a:rPr>
              <a:t>sobie</a:t>
            </a:r>
            <a:r>
              <a:rPr lang="en-US" sz="2400" dirty="0">
                <a:solidFill>
                  <a:srgbClr val="FFFFFF"/>
                </a:solidFill>
                <a:latin typeface="Emblema One"/>
              </a:rPr>
              <a:t> </a:t>
            </a:r>
            <a:r>
              <a:rPr lang="en-US" sz="2400" dirty="0" err="1">
                <a:solidFill>
                  <a:srgbClr val="FFFFFF"/>
                </a:solidFill>
                <a:latin typeface="Emblema One"/>
              </a:rPr>
              <a:t>wyobrazić</a:t>
            </a:r>
            <a:r>
              <a:rPr lang="en-US" sz="2400" dirty="0">
                <a:solidFill>
                  <a:srgbClr val="FFFFFF"/>
                </a:solidFill>
                <a:latin typeface="Emblema One"/>
              </a:rPr>
              <a:t> to ja</a:t>
            </a:r>
            <a:r>
              <a:rPr lang="pl-PL" sz="2400" dirty="0">
                <a:solidFill>
                  <a:srgbClr val="FFFFFF"/>
                </a:solidFill>
                <a:latin typeface="Emblema One"/>
              </a:rPr>
              <a:t>ko </a:t>
            </a:r>
            <a:r>
              <a:rPr lang="en-US" sz="2400" dirty="0">
                <a:solidFill>
                  <a:srgbClr val="FFFFFF"/>
                </a:solidFill>
                <a:latin typeface="Emblema One"/>
              </a:rPr>
              <a:t> </a:t>
            </a:r>
            <a:r>
              <a:rPr lang="en-US" sz="2400" dirty="0" err="1">
                <a:solidFill>
                  <a:srgbClr val="FFFFFF"/>
                </a:solidFill>
                <a:latin typeface="Emblema One"/>
              </a:rPr>
              <a:t>wskaźnik</a:t>
            </a:r>
            <a:r>
              <a:rPr lang="en-US" sz="2400" dirty="0">
                <a:solidFill>
                  <a:srgbClr val="FFFFFF"/>
                </a:solidFill>
                <a:latin typeface="Emblema One"/>
              </a:rPr>
              <a:t>, </a:t>
            </a:r>
            <a:r>
              <a:rPr lang="en-US" sz="2400" dirty="0" err="1">
                <a:solidFill>
                  <a:srgbClr val="FFFFFF"/>
                </a:solidFill>
                <a:latin typeface="Emblema One"/>
              </a:rPr>
              <a:t>który</a:t>
            </a:r>
            <a:r>
              <a:rPr lang="en-US" sz="2400" dirty="0">
                <a:solidFill>
                  <a:srgbClr val="FFFFFF"/>
                </a:solidFill>
                <a:latin typeface="Emblema One"/>
              </a:rPr>
              <a:t> </a:t>
            </a:r>
            <a:r>
              <a:rPr lang="en-US" sz="2400" dirty="0" err="1">
                <a:solidFill>
                  <a:srgbClr val="FFFFFF"/>
                </a:solidFill>
                <a:latin typeface="Emblema One"/>
              </a:rPr>
              <a:t>idzie</a:t>
            </a:r>
            <a:r>
              <a:rPr lang="en-US" sz="2400" dirty="0">
                <a:solidFill>
                  <a:srgbClr val="FFFFFF"/>
                </a:solidFill>
                <a:latin typeface="Emblema One"/>
              </a:rPr>
              <a:t> po </a:t>
            </a:r>
            <a:r>
              <a:rPr lang="en-US" sz="2400" dirty="0" err="1">
                <a:solidFill>
                  <a:srgbClr val="FFFFFF"/>
                </a:solidFill>
                <a:latin typeface="Emblema One"/>
              </a:rPr>
              <a:t>tablicy</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wykonuje</a:t>
            </a:r>
            <a:r>
              <a:rPr lang="en-US" sz="2400" dirty="0">
                <a:solidFill>
                  <a:srgbClr val="FFFFFF"/>
                </a:solidFill>
                <a:latin typeface="Emblema One"/>
              </a:rPr>
              <a:t> </a:t>
            </a:r>
            <a:r>
              <a:rPr lang="en-US" sz="2400" dirty="0" err="1">
                <a:solidFill>
                  <a:srgbClr val="FFFFFF"/>
                </a:solidFill>
                <a:latin typeface="Emblema One"/>
              </a:rPr>
              <a:t>daną</a:t>
            </a:r>
            <a:r>
              <a:rPr lang="en-US" sz="2400" dirty="0">
                <a:solidFill>
                  <a:srgbClr val="FFFFFF"/>
                </a:solidFill>
                <a:latin typeface="Emblema One"/>
              </a:rPr>
              <a:t> </a:t>
            </a:r>
            <a:r>
              <a:rPr lang="en-US" sz="2400" dirty="0" err="1">
                <a:solidFill>
                  <a:srgbClr val="FFFFFF"/>
                </a:solidFill>
                <a:latin typeface="Emblema One"/>
              </a:rPr>
              <a:t>operacje</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każdym</a:t>
            </a:r>
            <a:r>
              <a:rPr lang="en-US" sz="2400" dirty="0">
                <a:solidFill>
                  <a:srgbClr val="FFFFFF"/>
                </a:solidFill>
                <a:latin typeface="Emblema One"/>
              </a:rPr>
              <a:t> </a:t>
            </a:r>
            <a:r>
              <a:rPr lang="en-US" sz="2400" dirty="0" err="1">
                <a:solidFill>
                  <a:srgbClr val="FFFFFF"/>
                </a:solidFill>
                <a:latin typeface="Emblema One"/>
              </a:rPr>
              <a:t>kolejnym</a:t>
            </a:r>
            <a:r>
              <a:rPr lang="en-US" sz="2400" dirty="0">
                <a:solidFill>
                  <a:srgbClr val="FFFFFF"/>
                </a:solidFill>
                <a:latin typeface="Emblema One"/>
              </a:rPr>
              <a:t> </a:t>
            </a:r>
            <a:r>
              <a:rPr lang="en-US" sz="2400" dirty="0" err="1">
                <a:solidFill>
                  <a:srgbClr val="FFFFFF"/>
                </a:solidFill>
                <a:latin typeface="Emblema One"/>
              </a:rPr>
              <a:t>elemencie</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to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szybkie</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wydajnie</a:t>
            </a:r>
            <a:r>
              <a:rPr lang="en-US" sz="2400" dirty="0">
                <a:solidFill>
                  <a:srgbClr val="FFFFFF"/>
                </a:solidFill>
                <a:latin typeface="Emblema One"/>
              </a:rPr>
              <a:t> </a:t>
            </a:r>
            <a:r>
              <a:rPr lang="en-US" sz="2400" dirty="0" err="1">
                <a:solidFill>
                  <a:srgbClr val="FFFFFF"/>
                </a:solidFill>
                <a:latin typeface="Emblema One"/>
              </a:rPr>
              <a:t>wykonywanie</a:t>
            </a:r>
            <a:r>
              <a:rPr lang="en-US" sz="2400" dirty="0">
                <a:solidFill>
                  <a:srgbClr val="FFFFFF"/>
                </a:solidFill>
                <a:latin typeface="Emblema One"/>
              </a:rPr>
              <a:t> </a:t>
            </a:r>
            <a:r>
              <a:rPr lang="en-US" sz="2400" dirty="0" err="1">
                <a:solidFill>
                  <a:srgbClr val="FFFFFF"/>
                </a:solidFill>
                <a:latin typeface="Emblema One"/>
              </a:rPr>
              <a:t>operacji</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dużych</a:t>
            </a:r>
            <a:r>
              <a:rPr lang="en-US" sz="2400" dirty="0">
                <a:solidFill>
                  <a:srgbClr val="FFFFFF"/>
                </a:solidFill>
                <a:latin typeface="Emblema One"/>
              </a:rPr>
              <a:t> </a:t>
            </a:r>
            <a:r>
              <a:rPr lang="en-US" sz="2400" dirty="0" err="1">
                <a:solidFill>
                  <a:srgbClr val="FFFFFF"/>
                </a:solidFill>
                <a:latin typeface="Emblema One"/>
              </a:rPr>
              <a:t>zbiorach</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a:t>
            </a:r>
          </a:p>
        </p:txBody>
      </p:sp>
      <p:grpSp>
        <p:nvGrpSpPr>
          <p:cNvPr id="10" name="Group 10"/>
          <p:cNvGrpSpPr/>
          <p:nvPr/>
        </p:nvGrpSpPr>
        <p:grpSpPr>
          <a:xfrm>
            <a:off x="8830913" y="3547330"/>
            <a:ext cx="4311341" cy="5487984"/>
            <a:chOff x="0" y="0"/>
            <a:chExt cx="5748455" cy="7317311"/>
          </a:xfrm>
        </p:grpSpPr>
        <p:sp>
          <p:nvSpPr>
            <p:cNvPr id="11" name="AutoShape 11"/>
            <p:cNvSpPr/>
            <p:nvPr/>
          </p:nvSpPr>
          <p:spPr>
            <a:xfrm>
              <a:off x="0" y="0"/>
              <a:ext cx="5748455" cy="7317311"/>
            </a:xfrm>
            <a:prstGeom prst="rect">
              <a:avLst/>
            </a:prstGeom>
            <a:solidFill>
              <a:srgbClr val="4D1354"/>
            </a:solidFill>
          </p:spPr>
          <p:txBody>
            <a:bodyPr/>
            <a:lstStyle/>
            <a:p>
              <a:endParaRPr lang="pl-PL"/>
            </a:p>
          </p:txBody>
        </p:sp>
        <p:sp>
          <p:nvSpPr>
            <p:cNvPr id="12" name="TextBox 12"/>
            <p:cNvSpPr txBox="1"/>
            <p:nvPr/>
          </p:nvSpPr>
          <p:spPr>
            <a:xfrm>
              <a:off x="417449" y="896345"/>
              <a:ext cx="4903631" cy="43232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square</a:t>
              </a:r>
            </a:p>
            <a:p>
              <a:pPr marL="431801" lvl="1" indent="-215900">
                <a:lnSpc>
                  <a:spcPts val="2800"/>
                </a:lnSpc>
                <a:buFont typeface="Arial"/>
                <a:buChar char="•"/>
              </a:pPr>
              <a:r>
                <a:rPr lang="en-US" sz="2000">
                  <a:solidFill>
                    <a:srgbClr val="FFFFFF"/>
                  </a:solidFill>
                  <a:latin typeface="Emblema One"/>
                </a:rPr>
                <a:t>sign</a:t>
              </a:r>
            </a:p>
            <a:p>
              <a:pPr marL="431801" lvl="1" indent="-215900">
                <a:lnSpc>
                  <a:spcPts val="2800"/>
                </a:lnSpc>
                <a:buFont typeface="Arial"/>
                <a:buChar char="•"/>
              </a:pPr>
              <a:r>
                <a:rPr lang="en-US" sz="2000">
                  <a:solidFill>
                    <a:srgbClr val="FFFFFF"/>
                  </a:solidFill>
                  <a:latin typeface="Emblema One"/>
                </a:rPr>
                <a:t>ceil</a:t>
              </a:r>
            </a:p>
            <a:p>
              <a:pPr marL="431801" lvl="1" indent="-215900">
                <a:lnSpc>
                  <a:spcPts val="2800"/>
                </a:lnSpc>
                <a:buFont typeface="Arial"/>
                <a:buChar char="•"/>
              </a:pPr>
              <a:r>
                <a:rPr lang="en-US" sz="2000">
                  <a:solidFill>
                    <a:srgbClr val="FFFFFF"/>
                  </a:solidFill>
                  <a:latin typeface="Emblema One"/>
                </a:rPr>
                <a:t>floor</a:t>
              </a:r>
            </a:p>
            <a:p>
              <a:pPr marL="431801" lvl="1" indent="-215900">
                <a:lnSpc>
                  <a:spcPts val="2800"/>
                </a:lnSpc>
                <a:buFont typeface="Arial"/>
                <a:buChar char="•"/>
              </a:pPr>
              <a:r>
                <a:rPr lang="en-US" sz="2000">
                  <a:solidFill>
                    <a:srgbClr val="FFFFFF"/>
                  </a:solidFill>
                  <a:latin typeface="Emblema One"/>
                </a:rPr>
                <a:t>isnan</a:t>
              </a:r>
            </a:p>
            <a:p>
              <a:pPr marL="431801" lvl="1" indent="-215900">
                <a:lnSpc>
                  <a:spcPts val="2800"/>
                </a:lnSpc>
                <a:buFont typeface="Arial"/>
                <a:buChar char="•"/>
              </a:pPr>
              <a:r>
                <a:rPr lang="en-US" sz="2000">
                  <a:solidFill>
                    <a:srgbClr val="FFFFFF"/>
                  </a:solidFill>
                  <a:latin typeface="Emblema One"/>
                </a:rPr>
                <a:t>isfinite</a:t>
              </a:r>
            </a:p>
            <a:p>
              <a:pPr marL="431801" lvl="1" indent="-215900">
                <a:lnSpc>
                  <a:spcPts val="2800"/>
                </a:lnSpc>
                <a:buFont typeface="Arial"/>
                <a:buChar char="•"/>
              </a:pPr>
              <a:r>
                <a:rPr lang="en-US" sz="2000">
                  <a:solidFill>
                    <a:srgbClr val="FFFFFF"/>
                  </a:solidFill>
                  <a:latin typeface="Emblema One"/>
                </a:rPr>
                <a:t>cos, sin, tan</a:t>
              </a:r>
            </a:p>
            <a:p>
              <a:pPr marL="431801" lvl="1" indent="-215900">
                <a:lnSpc>
                  <a:spcPts val="2800"/>
                </a:lnSpc>
                <a:buFont typeface="Arial"/>
                <a:buChar char="•"/>
              </a:pPr>
              <a:r>
                <a:rPr lang="en-US" sz="2000">
                  <a:solidFill>
                    <a:srgbClr val="FFFFFF"/>
                  </a:solidFill>
                  <a:latin typeface="Emblema One"/>
                </a:rPr>
                <a:t>arcos, arcsin</a:t>
              </a:r>
            </a:p>
            <a:p>
              <a:pPr marL="431801" lvl="1" indent="-215900">
                <a:lnSpc>
                  <a:spcPts val="2800"/>
                </a:lnSpc>
                <a:buFont typeface="Arial"/>
                <a:buChar char="•"/>
              </a:pPr>
              <a:r>
                <a:rPr lang="en-US" sz="2000">
                  <a:solidFill>
                    <a:srgbClr val="FFFFFF"/>
                  </a:solidFill>
                  <a:latin typeface="Emblema One"/>
                </a:rPr>
                <a:t>logical_not</a:t>
              </a:r>
            </a:p>
          </p:txBody>
        </p:sp>
        <p:sp>
          <p:nvSpPr>
            <p:cNvPr id="13" name="TextBox 13"/>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UNARY UFUNC</a:t>
              </a:r>
            </a:p>
          </p:txBody>
        </p:sp>
      </p:grpSp>
      <p:grpSp>
        <p:nvGrpSpPr>
          <p:cNvPr id="14" name="Group 14"/>
          <p:cNvGrpSpPr/>
          <p:nvPr/>
        </p:nvGrpSpPr>
        <p:grpSpPr>
          <a:xfrm>
            <a:off x="13637685" y="3547330"/>
            <a:ext cx="4311341" cy="5468934"/>
            <a:chOff x="0" y="0"/>
            <a:chExt cx="5748455" cy="7291911"/>
          </a:xfrm>
        </p:grpSpPr>
        <p:sp>
          <p:nvSpPr>
            <p:cNvPr id="15" name="AutoShape 15"/>
            <p:cNvSpPr/>
            <p:nvPr/>
          </p:nvSpPr>
          <p:spPr>
            <a:xfrm>
              <a:off x="0" y="0"/>
              <a:ext cx="5748455" cy="7291911"/>
            </a:xfrm>
            <a:prstGeom prst="rect">
              <a:avLst/>
            </a:prstGeom>
            <a:solidFill>
              <a:srgbClr val="4D1354"/>
            </a:solidFill>
          </p:spPr>
          <p:txBody>
            <a:bodyPr/>
            <a:lstStyle/>
            <a:p>
              <a:endParaRPr lang="pl-PL"/>
            </a:p>
          </p:txBody>
        </p:sp>
        <p:sp>
          <p:nvSpPr>
            <p:cNvPr id="16" name="TextBox 16"/>
            <p:cNvSpPr txBox="1"/>
            <p:nvPr/>
          </p:nvSpPr>
          <p:spPr>
            <a:xfrm>
              <a:off x="417449" y="896345"/>
              <a:ext cx="4903631" cy="42978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Emblema One"/>
                </a:rPr>
                <a:t>substract</a:t>
              </a:r>
            </a:p>
            <a:p>
              <a:pPr marL="431801" lvl="1" indent="-215900">
                <a:lnSpc>
                  <a:spcPts val="2800"/>
                </a:lnSpc>
                <a:buFont typeface="Arial"/>
                <a:buChar char="•"/>
              </a:pPr>
              <a:r>
                <a:rPr lang="en-US" sz="2000">
                  <a:solidFill>
                    <a:srgbClr val="FFFFFF"/>
                  </a:solidFill>
                  <a:latin typeface="Emblema One"/>
                </a:rPr>
                <a:t>multiply</a:t>
              </a:r>
            </a:p>
            <a:p>
              <a:pPr marL="431801" lvl="1" indent="-215900">
                <a:lnSpc>
                  <a:spcPts val="2800"/>
                </a:lnSpc>
                <a:buFont typeface="Arial"/>
                <a:buChar char="•"/>
              </a:pPr>
              <a:r>
                <a:rPr lang="en-US" sz="2000">
                  <a:solidFill>
                    <a:srgbClr val="FFFFFF"/>
                  </a:solidFill>
                  <a:latin typeface="Emblema One"/>
                </a:rPr>
                <a:t>divide</a:t>
              </a:r>
            </a:p>
            <a:p>
              <a:pPr marL="431801" lvl="1" indent="-215900">
                <a:lnSpc>
                  <a:spcPts val="2800"/>
                </a:lnSpc>
                <a:buFont typeface="Arial"/>
                <a:buChar char="•"/>
              </a:pPr>
              <a:r>
                <a:rPr lang="en-US" sz="2000">
                  <a:solidFill>
                    <a:srgbClr val="FFFFFF"/>
                  </a:solidFill>
                  <a:latin typeface="Emblema One"/>
                </a:rPr>
                <a:t>maximum, minimum</a:t>
              </a:r>
            </a:p>
            <a:p>
              <a:pPr marL="431801" lvl="1" indent="-215900">
                <a:lnSpc>
                  <a:spcPts val="2800"/>
                </a:lnSpc>
                <a:buFont typeface="Arial"/>
                <a:buChar char="•"/>
              </a:pPr>
              <a:r>
                <a:rPr lang="en-US" sz="2000">
                  <a:solidFill>
                    <a:srgbClr val="FFFFFF"/>
                  </a:solidFill>
                  <a:latin typeface="Emblema One"/>
                </a:rPr>
                <a:t>mod</a:t>
              </a:r>
            </a:p>
            <a:p>
              <a:pPr marL="431801" lvl="1" indent="-215900">
                <a:lnSpc>
                  <a:spcPts val="2800"/>
                </a:lnSpc>
                <a:buFont typeface="Arial"/>
                <a:buChar char="•"/>
              </a:pPr>
              <a:r>
                <a:rPr lang="en-US" sz="2000">
                  <a:solidFill>
                    <a:srgbClr val="FFFFFF"/>
                  </a:solidFill>
                  <a:latin typeface="Emblema One"/>
                </a:rPr>
                <a:t>greater, greater_equal itp</a:t>
              </a:r>
            </a:p>
            <a:p>
              <a:pPr marL="431801" lvl="1" indent="-215900">
                <a:lnSpc>
                  <a:spcPts val="2800"/>
                </a:lnSpc>
                <a:buFont typeface="Arial"/>
                <a:buChar char="•"/>
              </a:pPr>
              <a:r>
                <a:rPr lang="en-US" sz="2000">
                  <a:solidFill>
                    <a:srgbClr val="FFFFFF"/>
                  </a:solidFill>
                  <a:latin typeface="Emblema One"/>
                </a:rPr>
                <a:t>logical_and, logical_or itp</a:t>
              </a:r>
            </a:p>
          </p:txBody>
        </p:sp>
        <p:sp>
          <p:nvSpPr>
            <p:cNvPr id="17" name="TextBox 17"/>
            <p:cNvSpPr txBox="1"/>
            <p:nvPr/>
          </p:nvSpPr>
          <p:spPr>
            <a:xfrm>
              <a:off x="427375" y="234252"/>
              <a:ext cx="4893704" cy="493818"/>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6297396" y="8499354"/>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2475847" y="-1023641"/>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892148" y="5432497"/>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749865"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9753600" y="1561277"/>
            <a:ext cx="8384034" cy="8639161"/>
          </a:xfrm>
          <a:custGeom>
            <a:avLst/>
            <a:gdLst/>
            <a:ahLst/>
            <a:cxnLst/>
            <a:rect l="l" t="t" r="r" b="b"/>
            <a:pathLst>
              <a:path w="7075438" h="7336284">
                <a:moveTo>
                  <a:pt x="0" y="0"/>
                </a:moveTo>
                <a:lnTo>
                  <a:pt x="7075438" y="0"/>
                </a:lnTo>
                <a:lnTo>
                  <a:pt x="7075438" y="7336284"/>
                </a:lnTo>
                <a:lnTo>
                  <a:pt x="0" y="733628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749865" y="100294"/>
            <a:ext cx="8793798" cy="721995"/>
          </a:xfrm>
          <a:prstGeom prst="rect">
            <a:avLst/>
          </a:prstGeom>
        </p:spPr>
        <p:txBody>
          <a:bodyPr lIns="0" tIns="0" rIns="0" bIns="0" rtlCol="0" anchor="t">
            <a:spAutoFit/>
          </a:bodyPr>
          <a:lstStyle/>
          <a:p>
            <a:pPr algn="ctr">
              <a:lnSpc>
                <a:spcPts val="5880"/>
              </a:lnSpc>
            </a:pPr>
            <a:r>
              <a:rPr lang="en-US" sz="4200">
                <a:solidFill>
                  <a:srgbClr val="FFFFFF"/>
                </a:solidFill>
                <a:latin typeface="Emblema One"/>
              </a:rPr>
              <a:t>NumPy - logika warunkowa</a:t>
            </a:r>
          </a:p>
        </p:txBody>
      </p:sp>
      <p:sp>
        <p:nvSpPr>
          <p:cNvPr id="8" name="TextBox 8"/>
          <p:cNvSpPr txBox="1"/>
          <p:nvPr/>
        </p:nvSpPr>
        <p:spPr>
          <a:xfrm>
            <a:off x="2749865" y="1152525"/>
            <a:ext cx="6754625" cy="1963936"/>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Funkcja</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w NumPy </a:t>
            </a:r>
            <a:r>
              <a:rPr lang="en-US" sz="2199" dirty="0" err="1">
                <a:solidFill>
                  <a:srgbClr val="FFFFFF"/>
                </a:solidFill>
                <a:latin typeface="Emblema One"/>
              </a:rPr>
              <a:t>służy</a:t>
            </a:r>
            <a:r>
              <a:rPr lang="en-US" sz="2199" dirty="0">
                <a:solidFill>
                  <a:srgbClr val="FFFFFF"/>
                </a:solidFill>
                <a:latin typeface="Emblema One"/>
              </a:rPr>
              <a:t> do </a:t>
            </a:r>
            <a:r>
              <a:rPr lang="en-US" sz="2199" dirty="0" err="1">
                <a:solidFill>
                  <a:srgbClr val="FFFFFF"/>
                </a:solidFill>
                <a:latin typeface="Emblema One"/>
              </a:rPr>
              <a:t>wykonywania</a:t>
            </a:r>
            <a:r>
              <a:rPr lang="en-US" sz="2199" dirty="0">
                <a:solidFill>
                  <a:srgbClr val="FFFFFF"/>
                </a:solidFill>
                <a:latin typeface="Emblema One"/>
              </a:rPr>
              <a:t> </a:t>
            </a:r>
            <a:r>
              <a:rPr lang="en-US" sz="2199" dirty="0" err="1">
                <a:solidFill>
                  <a:srgbClr val="FFFFFF"/>
                </a:solidFill>
                <a:latin typeface="Emblema One"/>
              </a:rPr>
              <a:t>operacji</a:t>
            </a:r>
            <a:r>
              <a:rPr lang="en-US" sz="2199" dirty="0">
                <a:solidFill>
                  <a:srgbClr val="FFFFFF"/>
                </a:solidFill>
                <a:latin typeface="Emblema One"/>
              </a:rPr>
              <a:t> </a:t>
            </a:r>
            <a:r>
              <a:rPr lang="en-US" sz="2199" dirty="0" err="1">
                <a:solidFill>
                  <a:srgbClr val="FFFFFF"/>
                </a:solidFill>
                <a:latin typeface="Emblema One"/>
              </a:rPr>
              <a:t>wa</a:t>
            </a:r>
            <a:r>
              <a:rPr lang="pl-PL" sz="2199" dirty="0">
                <a:solidFill>
                  <a:srgbClr val="FFFFFF"/>
                </a:solidFill>
                <a:latin typeface="Emblema One"/>
              </a:rPr>
              <a:t>r</a:t>
            </a:r>
            <a:r>
              <a:rPr lang="en-US" sz="2199" dirty="0" err="1">
                <a:solidFill>
                  <a:srgbClr val="FFFFFF"/>
                </a:solidFill>
                <a:latin typeface="Emblema One"/>
              </a:rPr>
              <a:t>unkowych</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tablicach</a:t>
            </a:r>
            <a:r>
              <a:rPr lang="en-US" sz="2199" dirty="0">
                <a:solidFill>
                  <a:srgbClr val="FFFFFF"/>
                </a:solidFill>
                <a:latin typeface="Emblema One"/>
              </a:rPr>
              <a:t>. </a:t>
            </a:r>
            <a:r>
              <a:rPr lang="en-US" sz="2199" dirty="0" err="1">
                <a:solidFill>
                  <a:srgbClr val="FFFFFF"/>
                </a:solidFill>
                <a:latin typeface="Emblema One"/>
              </a:rPr>
              <a:t>Pozwala</a:t>
            </a:r>
            <a:r>
              <a:rPr lang="en-US" sz="2199" dirty="0">
                <a:solidFill>
                  <a:srgbClr val="FFFFFF"/>
                </a:solidFill>
                <a:latin typeface="Emblema One"/>
              </a:rPr>
              <a:t> </a:t>
            </a:r>
            <a:r>
              <a:rPr lang="en-US" sz="2199" dirty="0" err="1">
                <a:solidFill>
                  <a:srgbClr val="FFFFFF"/>
                </a:solidFill>
                <a:latin typeface="Emblema One"/>
              </a:rPr>
              <a:t>ona</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wybór</a:t>
            </a:r>
            <a:r>
              <a:rPr lang="en-US" sz="2199" dirty="0">
                <a:solidFill>
                  <a:srgbClr val="FFFFFF"/>
                </a:solidFill>
                <a:latin typeface="Emblema One"/>
              </a:rPr>
              <a:t> </a:t>
            </a:r>
            <a:r>
              <a:rPr lang="en-US" sz="2199" dirty="0" err="1">
                <a:solidFill>
                  <a:srgbClr val="FFFFFF"/>
                </a:solidFill>
                <a:latin typeface="Emblema One"/>
              </a:rPr>
              <a:t>elementów</a:t>
            </a:r>
            <a:r>
              <a:rPr lang="en-US" sz="2199" dirty="0">
                <a:solidFill>
                  <a:srgbClr val="FFFFFF"/>
                </a:solidFill>
                <a:latin typeface="Emblema One"/>
              </a:rPr>
              <a:t> z </a:t>
            </a:r>
            <a:r>
              <a:rPr lang="en-US" sz="2199" dirty="0" err="1">
                <a:solidFill>
                  <a:srgbClr val="FFFFFF"/>
                </a:solidFill>
                <a:latin typeface="Emblema One"/>
              </a:rPr>
              <a:t>dwóch</a:t>
            </a:r>
            <a:r>
              <a:rPr lang="en-US" sz="2199" dirty="0">
                <a:solidFill>
                  <a:srgbClr val="FFFFFF"/>
                </a:solidFill>
                <a:latin typeface="Emblema One"/>
              </a:rPr>
              <a:t> </a:t>
            </a:r>
            <a:r>
              <a:rPr lang="en-US" sz="2199" dirty="0" err="1">
                <a:solidFill>
                  <a:srgbClr val="FFFFFF"/>
                </a:solidFill>
                <a:latin typeface="Emblema One"/>
              </a:rPr>
              <a:t>różnych</a:t>
            </a:r>
            <a:r>
              <a:rPr lang="en-US" sz="2199" dirty="0">
                <a:solidFill>
                  <a:srgbClr val="FFFFFF"/>
                </a:solidFill>
                <a:latin typeface="Emblema One"/>
              </a:rPr>
              <a:t> </a:t>
            </a:r>
            <a:r>
              <a:rPr lang="en-US" sz="2199" dirty="0" err="1">
                <a:solidFill>
                  <a:srgbClr val="FFFFFF"/>
                </a:solidFill>
                <a:latin typeface="Emblema One"/>
              </a:rPr>
              <a:t>tablic</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podstawie</a:t>
            </a:r>
            <a:r>
              <a:rPr lang="en-US" sz="2199" dirty="0">
                <a:solidFill>
                  <a:srgbClr val="FFFFFF"/>
                </a:solidFill>
                <a:latin typeface="Emblema One"/>
              </a:rPr>
              <a:t> </a:t>
            </a:r>
            <a:r>
              <a:rPr lang="en-US" sz="2199" dirty="0" err="1">
                <a:solidFill>
                  <a:srgbClr val="FFFFFF"/>
                </a:solidFill>
                <a:latin typeface="Emblema One"/>
              </a:rPr>
              <a:t>tabeli</a:t>
            </a:r>
            <a:r>
              <a:rPr lang="en-US" sz="2199" dirty="0">
                <a:solidFill>
                  <a:srgbClr val="FFFFFF"/>
                </a:solidFill>
                <a:latin typeface="Emblema One"/>
              </a:rPr>
              <a:t> </a:t>
            </a:r>
            <a:r>
              <a:rPr lang="en-US" sz="2199" dirty="0" err="1">
                <a:solidFill>
                  <a:srgbClr val="FFFFFF"/>
                </a:solidFill>
                <a:latin typeface="Emblema One"/>
              </a:rPr>
              <a:t>stanów</a:t>
            </a:r>
            <a:r>
              <a:rPr lang="pl-PL" sz="2199" dirty="0">
                <a:solidFill>
                  <a:srgbClr val="FFFFFF"/>
                </a:solidFill>
                <a:latin typeface="Emblema One"/>
              </a:rPr>
              <a:t>.</a:t>
            </a:r>
            <a:endParaRPr lang="en-US" sz="2199" dirty="0">
              <a:solidFill>
                <a:srgbClr val="FFFFFF"/>
              </a:solidFill>
              <a:latin typeface="Emblema One"/>
            </a:endParaRPr>
          </a:p>
        </p:txBody>
      </p:sp>
      <p:grpSp>
        <p:nvGrpSpPr>
          <p:cNvPr id="9" name="Group 9"/>
          <p:cNvGrpSpPr/>
          <p:nvPr/>
        </p:nvGrpSpPr>
        <p:grpSpPr>
          <a:xfrm>
            <a:off x="3497505" y="3239769"/>
            <a:ext cx="6233453" cy="1151414"/>
            <a:chOff x="310087" y="-266816"/>
            <a:chExt cx="8311270" cy="1535218"/>
          </a:xfrm>
        </p:grpSpPr>
        <p:pic>
          <p:nvPicPr>
            <p:cNvPr id="10" name="Picture 10"/>
            <p:cNvPicPr>
              <a:picLocks noChangeAspect="1"/>
            </p:cNvPicPr>
            <p:nvPr/>
          </p:nvPicPr>
          <p:blipFill>
            <a:blip r:embed="rId6"/>
            <a:srcRect/>
            <a:stretch>
              <a:fillRect/>
            </a:stretch>
          </p:blipFill>
          <p:spPr>
            <a:xfrm>
              <a:off x="6754688" y="198828"/>
              <a:ext cx="1866669" cy="364000"/>
            </a:xfrm>
            <a:prstGeom prst="rect">
              <a:avLst/>
            </a:prstGeom>
          </p:spPr>
        </p:pic>
        <p:sp>
          <p:nvSpPr>
            <p:cNvPr id="11" name="TextBox 11"/>
            <p:cNvSpPr txBox="1"/>
            <p:nvPr/>
          </p:nvSpPr>
          <p:spPr>
            <a:xfrm>
              <a:off x="310087" y="-266816"/>
              <a:ext cx="6715862" cy="1535218"/>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funkcji</a:t>
              </a:r>
              <a:r>
                <a:rPr lang="en-US" sz="2199" dirty="0">
                  <a:solidFill>
                    <a:srgbClr val="FFFFFF"/>
                  </a:solidFill>
                  <a:latin typeface="Emblema One"/>
                </a:rPr>
                <a:t> </a:t>
              </a:r>
              <a:r>
                <a:rPr lang="en-US" sz="2199" dirty="0" err="1">
                  <a:solidFill>
                    <a:srgbClr val="38B6FF"/>
                  </a:solidFill>
                  <a:latin typeface="Emblema One"/>
                </a:rPr>
                <a:t>np.where</a:t>
              </a:r>
              <a:r>
                <a:rPr lang="en-US" sz="2199" dirty="0">
                  <a:solidFill>
                    <a:srgbClr val="38B6FF"/>
                  </a:solidFill>
                  <a:latin typeface="Emblema One"/>
                </a:rPr>
                <a:t>()</a:t>
              </a:r>
              <a:r>
                <a:rPr lang="en-US" sz="2199" dirty="0">
                  <a:solidFill>
                    <a:srgbClr val="FFFFFF"/>
                  </a:solidFill>
                  <a:latin typeface="Emblema One"/>
                </a:rPr>
                <a:t> jest </a:t>
              </a:r>
              <a:r>
                <a:rPr lang="en-US" sz="2199" dirty="0" err="1">
                  <a:solidFill>
                    <a:srgbClr val="FFFFFF"/>
                  </a:solidFill>
                  <a:latin typeface="Emblema One"/>
                </a:rPr>
                <a:t>równoznaczne</a:t>
              </a:r>
              <a:r>
                <a:rPr lang="en-US" sz="2199" dirty="0">
                  <a:solidFill>
                    <a:srgbClr val="FFFFFF"/>
                  </a:solidFill>
                  <a:latin typeface="Emblema One"/>
                </a:rPr>
                <a:t> z </a:t>
              </a:r>
              <a:r>
                <a:rPr lang="en-US" sz="2199" dirty="0" err="1">
                  <a:solidFill>
                    <a:srgbClr val="FFFFFF"/>
                  </a:solidFill>
                  <a:latin typeface="Emblema One"/>
                </a:rPr>
                <a:t>użyciem</a:t>
              </a:r>
              <a:r>
                <a:rPr lang="en-US" sz="2199" dirty="0">
                  <a:solidFill>
                    <a:srgbClr val="FFFFFF"/>
                  </a:solidFill>
                  <a:latin typeface="Emblema One"/>
                </a:rPr>
                <a:t> </a:t>
              </a:r>
              <a:r>
                <a:rPr lang="en-US" sz="2199" dirty="0" err="1">
                  <a:solidFill>
                    <a:srgbClr val="FFFFFF"/>
                  </a:solidFill>
                  <a:latin typeface="Emblema One"/>
                </a:rPr>
                <a:t>składni</a:t>
              </a:r>
              <a:r>
                <a:rPr lang="en-US" sz="2199" dirty="0">
                  <a:solidFill>
                    <a:srgbClr val="FFFFFF"/>
                  </a:solidFill>
                  <a:latin typeface="Emblema One"/>
                </a:rPr>
                <a:t>:</a:t>
              </a:r>
              <a:r>
                <a:rPr lang="en-US" sz="2199" dirty="0">
                  <a:solidFill>
                    <a:srgbClr val="38B6FF"/>
                  </a:solidFill>
                  <a:latin typeface="Emblema One"/>
                </a:rPr>
                <a:t> x if </a:t>
              </a:r>
              <a:r>
                <a:rPr lang="en-US" sz="2199" dirty="0" err="1">
                  <a:solidFill>
                    <a:srgbClr val="38B6FF"/>
                  </a:solidFill>
                  <a:latin typeface="Emblema One"/>
                </a:rPr>
                <a:t>cond</a:t>
              </a:r>
              <a:r>
                <a:rPr lang="en-US" sz="2199" dirty="0">
                  <a:solidFill>
                    <a:srgbClr val="38B6FF"/>
                  </a:solidFill>
                  <a:latin typeface="Emblema One"/>
                </a:rPr>
                <a:t> else 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5389339" y="-5586778"/>
            <a:ext cx="9366851" cy="8957051"/>
          </a:xfrm>
          <a:custGeom>
            <a:avLst/>
            <a:gdLst/>
            <a:ahLst/>
            <a:cxnLst/>
            <a:rect l="l" t="t" r="r" b="b"/>
            <a:pathLst>
              <a:path w="9366851" h="8957051">
                <a:moveTo>
                  <a:pt x="0" y="0"/>
                </a:moveTo>
                <a:lnTo>
                  <a:pt x="9366851" y="0"/>
                </a:lnTo>
                <a:lnTo>
                  <a:pt x="9366851" y="8957050"/>
                </a:lnTo>
                <a:lnTo>
                  <a:pt x="0" y="8957050"/>
                </a:lnTo>
                <a:lnTo>
                  <a:pt x="0" y="0"/>
                </a:lnTo>
                <a:close/>
              </a:path>
            </a:pathLst>
          </a:custGeom>
          <a:blipFill>
            <a:blip r:embed="rId2">
              <a:alphaModFix amt="52000"/>
            </a:blip>
            <a:stretch>
              <a:fillRect/>
            </a:stretch>
          </a:blipFill>
        </p:spPr>
        <p:txBody>
          <a:bodyPr/>
          <a:lstStyle/>
          <a:p>
            <a:endParaRPr lang="pl-PL"/>
          </a:p>
        </p:txBody>
      </p:sp>
      <p:sp>
        <p:nvSpPr>
          <p:cNvPr id="3" name="Freeform 3"/>
          <p:cNvSpPr/>
          <p:nvPr/>
        </p:nvSpPr>
        <p:spPr>
          <a:xfrm rot="-2715964">
            <a:off x="16654820" y="1816643"/>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AutoShape 5"/>
          <p:cNvSpPr/>
          <p:nvPr/>
        </p:nvSpPr>
        <p:spPr>
          <a:xfrm>
            <a:off x="14847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228600" y="1342218"/>
            <a:ext cx="8344889" cy="8252671"/>
          </a:xfrm>
          <a:custGeom>
            <a:avLst/>
            <a:gdLst/>
            <a:ahLst/>
            <a:cxnLst/>
            <a:rect l="l" t="t" r="r" b="b"/>
            <a:pathLst>
              <a:path w="7794284" h="5905242">
                <a:moveTo>
                  <a:pt x="0" y="0"/>
                </a:moveTo>
                <a:lnTo>
                  <a:pt x="7794284" y="0"/>
                </a:lnTo>
                <a:lnTo>
                  <a:pt x="7794284" y="5905241"/>
                </a:lnTo>
                <a:lnTo>
                  <a:pt x="0" y="590524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148470" y="84517"/>
            <a:ext cx="1771535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metody matematyczne oraz statystyczne</a:t>
            </a:r>
          </a:p>
        </p:txBody>
      </p:sp>
      <p:pic>
        <p:nvPicPr>
          <p:cNvPr id="8" name="Picture 8"/>
          <p:cNvPicPr>
            <a:picLocks noChangeAspect="1"/>
          </p:cNvPicPr>
          <p:nvPr/>
        </p:nvPicPr>
        <p:blipFill>
          <a:blip r:embed="rId5"/>
          <a:srcRect/>
          <a:stretch>
            <a:fillRect/>
          </a:stretch>
        </p:blipFill>
        <p:spPr>
          <a:xfrm rot="-10800000">
            <a:off x="8591384" y="7704435"/>
            <a:ext cx="1400002" cy="273000"/>
          </a:xfrm>
          <a:prstGeom prst="rect">
            <a:avLst/>
          </a:prstGeom>
        </p:spPr>
      </p:pic>
      <p:grpSp>
        <p:nvGrpSpPr>
          <p:cNvPr id="10" name="Group 10"/>
          <p:cNvGrpSpPr/>
          <p:nvPr/>
        </p:nvGrpSpPr>
        <p:grpSpPr>
          <a:xfrm>
            <a:off x="8573489" y="4949428"/>
            <a:ext cx="9106181" cy="771301"/>
            <a:chOff x="0" y="-47625"/>
            <a:chExt cx="12141574" cy="1028401"/>
          </a:xfrm>
        </p:grpSpPr>
        <p:pic>
          <p:nvPicPr>
            <p:cNvPr id="11" name="Picture 11"/>
            <p:cNvPicPr>
              <a:picLocks noChangeAspect="1"/>
            </p:cNvPicPr>
            <p:nvPr/>
          </p:nvPicPr>
          <p:blipFill>
            <a:blip r:embed="rId5"/>
            <a:srcRect/>
            <a:stretch>
              <a:fillRect/>
            </a:stretch>
          </p:blipFill>
          <p:spPr>
            <a:xfrm rot="-10800000">
              <a:off x="0" y="379796"/>
              <a:ext cx="1866669" cy="364000"/>
            </a:xfrm>
            <a:prstGeom prst="rect">
              <a:avLst/>
            </a:prstGeom>
          </p:spPr>
        </p:pic>
        <p:sp>
          <p:nvSpPr>
            <p:cNvPr id="12" name="TextBox 12"/>
            <p:cNvSpPr txBox="1"/>
            <p:nvPr/>
          </p:nvSpPr>
          <p:spPr>
            <a:xfrm>
              <a:off x="2061687" y="-47625"/>
              <a:ext cx="10079887" cy="102840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wykonywać</a:t>
              </a:r>
              <a:r>
                <a:rPr lang="en-US" sz="2199" dirty="0">
                  <a:solidFill>
                    <a:srgbClr val="FFFFFF"/>
                  </a:solidFill>
                  <a:latin typeface="Emblema One"/>
                </a:rPr>
                <a:t> </a:t>
              </a:r>
              <a:r>
                <a:rPr lang="en-US" sz="2199" dirty="0" err="1">
                  <a:solidFill>
                    <a:srgbClr val="FFFFFF"/>
                  </a:solidFill>
                  <a:latin typeface="Emblema One"/>
                </a:rPr>
                <a:t>agregację</a:t>
              </a:r>
              <a:r>
                <a:rPr lang="pl-PL" sz="2199" dirty="0">
                  <a:solidFill>
                    <a:srgbClr val="FFFFFF"/>
                  </a:solidFill>
                  <a:latin typeface="Emblema One"/>
                </a:rPr>
                <a:t> danych zawartych w tablicy</a:t>
              </a:r>
              <a:endParaRPr lang="en-US" sz="2199" dirty="0">
                <a:solidFill>
                  <a:srgbClr val="FFFFFF"/>
                </a:solidFill>
                <a:latin typeface="Emblema One"/>
              </a:endParaRPr>
            </a:p>
          </p:txBody>
        </p:sp>
      </p:grpSp>
      <p:sp>
        <p:nvSpPr>
          <p:cNvPr id="13" name="TextBox 13"/>
          <p:cNvSpPr txBox="1"/>
          <p:nvPr/>
        </p:nvSpPr>
        <p:spPr>
          <a:xfrm>
            <a:off x="10119754" y="7269174"/>
            <a:ext cx="7559916" cy="1163320"/>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możemy</a:t>
            </a:r>
            <a:r>
              <a:rPr lang="en-US" sz="2199" dirty="0">
                <a:solidFill>
                  <a:srgbClr val="FFFFFF"/>
                </a:solidFill>
                <a:latin typeface="Emblema One"/>
              </a:rPr>
              <a:t> </a:t>
            </a:r>
            <a:r>
              <a:rPr lang="en-US" sz="2199" dirty="0" err="1">
                <a:solidFill>
                  <a:srgbClr val="FFFFFF"/>
                </a:solidFill>
                <a:latin typeface="Emblema One"/>
              </a:rPr>
              <a:t>dokonywać</a:t>
            </a:r>
            <a:r>
              <a:rPr lang="en-US" sz="2199" dirty="0">
                <a:solidFill>
                  <a:srgbClr val="FFFFFF"/>
                </a:solidFill>
                <a:latin typeface="Emblema One"/>
              </a:rPr>
              <a:t> </a:t>
            </a:r>
            <a:r>
              <a:rPr lang="en-US" sz="2199" dirty="0" err="1">
                <a:solidFill>
                  <a:srgbClr val="FFFFFF"/>
                </a:solidFill>
                <a:latin typeface="Emblema One"/>
              </a:rPr>
              <a:t>agregacji</a:t>
            </a:r>
            <a:r>
              <a:rPr lang="en-US" sz="2199" dirty="0">
                <a:solidFill>
                  <a:srgbClr val="FFFFFF"/>
                </a:solidFill>
                <a:latin typeface="Emblema One"/>
              </a:rPr>
              <a:t> </a:t>
            </a:r>
            <a:r>
              <a:rPr lang="en-US" sz="2199" dirty="0" err="1">
                <a:solidFill>
                  <a:srgbClr val="FFFFFF"/>
                </a:solidFill>
                <a:latin typeface="Emblema One"/>
              </a:rPr>
              <a:t>wzdłuż</a:t>
            </a:r>
            <a:r>
              <a:rPr lang="pl-PL" sz="2199" dirty="0">
                <a:solidFill>
                  <a:srgbClr val="FFFFFF"/>
                </a:solidFill>
                <a:latin typeface="Emblema One"/>
              </a:rPr>
              <a:t> wybranych</a:t>
            </a:r>
            <a:r>
              <a:rPr lang="en-US" sz="2199" dirty="0">
                <a:solidFill>
                  <a:srgbClr val="FFFFFF"/>
                </a:solidFill>
                <a:latin typeface="Emblema One"/>
              </a:rPr>
              <a:t> </a:t>
            </a:r>
            <a:r>
              <a:rPr lang="en-US" sz="2199" dirty="0" err="1">
                <a:solidFill>
                  <a:srgbClr val="FFFFFF"/>
                </a:solidFill>
                <a:latin typeface="Emblema One"/>
              </a:rPr>
              <a:t>osi</a:t>
            </a:r>
            <a:r>
              <a:rPr lang="en-US" sz="2199" dirty="0">
                <a:solidFill>
                  <a:srgbClr val="FFFFFF"/>
                </a:solidFill>
                <a:latin typeface="Emblema One"/>
              </a:rPr>
              <a:t> (</a:t>
            </a:r>
            <a:r>
              <a:rPr lang="en-US" sz="2199" dirty="0">
                <a:solidFill>
                  <a:srgbClr val="38B6FF"/>
                </a:solidFill>
                <a:latin typeface="Emblema One"/>
              </a:rPr>
              <a:t>axis=1</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kolumn</a:t>
            </a:r>
            <a:r>
              <a:rPr lang="en-US" sz="2199" dirty="0">
                <a:solidFill>
                  <a:srgbClr val="FFFFFF"/>
                </a:solidFill>
                <a:latin typeface="Emblema One"/>
              </a:rPr>
              <a:t>, </a:t>
            </a:r>
            <a:r>
              <a:rPr lang="en-US" sz="2199" dirty="0">
                <a:solidFill>
                  <a:srgbClr val="38B6FF"/>
                </a:solidFill>
                <a:latin typeface="Emblema One"/>
              </a:rPr>
              <a:t>axis=0</a:t>
            </a:r>
            <a:r>
              <a:rPr lang="en-US" sz="2199" dirty="0">
                <a:solidFill>
                  <a:srgbClr val="FFFFFF"/>
                </a:solidFill>
                <a:latin typeface="Emblema One"/>
              </a:rPr>
              <a:t> - </a:t>
            </a:r>
            <a:r>
              <a:rPr lang="en-US" sz="2199" dirty="0" err="1">
                <a:solidFill>
                  <a:srgbClr val="FFFFFF"/>
                </a:solidFill>
                <a:latin typeface="Emblema One"/>
              </a:rPr>
              <a:t>wzdłuż</a:t>
            </a:r>
            <a:r>
              <a:rPr lang="en-US" sz="2199" dirty="0">
                <a:solidFill>
                  <a:srgbClr val="FFFFFF"/>
                </a:solidFill>
                <a:latin typeface="Emblema One"/>
              </a:rPr>
              <a:t> </a:t>
            </a:r>
            <a:r>
              <a:rPr lang="en-US" sz="2199" dirty="0" err="1">
                <a:solidFill>
                  <a:srgbClr val="FFFFFF"/>
                </a:solidFill>
                <a:latin typeface="Emblema One"/>
              </a:rPr>
              <a:t>wierszy</a:t>
            </a:r>
            <a:r>
              <a:rPr lang="en-US" sz="2199" dirty="0">
                <a:solidFill>
                  <a:srgbClr val="FFFFFF"/>
                </a:solidFill>
                <a:latin typeface="Emblema One"/>
              </a:rPr>
              <a:t>)</a:t>
            </a:r>
          </a:p>
        </p:txBody>
      </p:sp>
      <p:sp>
        <p:nvSpPr>
          <p:cNvPr id="14" name="TextBox 14"/>
          <p:cNvSpPr txBox="1"/>
          <p:nvPr/>
        </p:nvSpPr>
        <p:spPr>
          <a:xfrm>
            <a:off x="14711839" y="806512"/>
            <a:ext cx="3151981" cy="2015808"/>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FFFFFF"/>
                </a:solidFill>
                <a:latin typeface="Emblema One"/>
              </a:rPr>
              <a:t>sum</a:t>
            </a:r>
          </a:p>
          <a:p>
            <a:pPr marL="474979" lvl="1" indent="-237490">
              <a:lnSpc>
                <a:spcPts val="3079"/>
              </a:lnSpc>
              <a:buFont typeface="Arial"/>
              <a:buChar char="•"/>
            </a:pPr>
            <a:r>
              <a:rPr lang="en-US" sz="2199" dirty="0">
                <a:solidFill>
                  <a:srgbClr val="FFFFFF"/>
                </a:solidFill>
                <a:latin typeface="Emblema One"/>
              </a:rPr>
              <a:t>mean</a:t>
            </a:r>
          </a:p>
          <a:p>
            <a:pPr marL="474979" lvl="1" indent="-237490">
              <a:lnSpc>
                <a:spcPts val="3079"/>
              </a:lnSpc>
              <a:buFont typeface="Arial"/>
              <a:buChar char="•"/>
            </a:pPr>
            <a:r>
              <a:rPr lang="en-US" sz="2199" dirty="0">
                <a:solidFill>
                  <a:srgbClr val="FFFFFF"/>
                </a:solidFill>
                <a:latin typeface="Emblema One"/>
              </a:rPr>
              <a:t>min, max</a:t>
            </a:r>
          </a:p>
          <a:p>
            <a:pPr marL="474979" lvl="1" indent="-237490">
              <a:lnSpc>
                <a:spcPts val="3079"/>
              </a:lnSpc>
              <a:buFont typeface="Arial"/>
              <a:buChar char="•"/>
            </a:pPr>
            <a:r>
              <a:rPr lang="en-US" sz="2199" dirty="0" err="1">
                <a:solidFill>
                  <a:srgbClr val="FFFFFF"/>
                </a:solidFill>
                <a:latin typeface="Emblema One"/>
              </a:rPr>
              <a:t>argmin</a:t>
            </a:r>
            <a:r>
              <a:rPr lang="en-US" sz="2199" dirty="0">
                <a:solidFill>
                  <a:srgbClr val="FFFFFF"/>
                </a:solidFill>
                <a:latin typeface="Emblema One"/>
              </a:rPr>
              <a:t>, argmax</a:t>
            </a:r>
          </a:p>
          <a:p>
            <a:pPr marL="474979" lvl="1" indent="-237490">
              <a:lnSpc>
                <a:spcPts val="3079"/>
              </a:lnSpc>
              <a:buFont typeface="Arial"/>
              <a:buChar char="•"/>
            </a:pPr>
            <a:r>
              <a:rPr lang="en-US" sz="2199" dirty="0">
                <a:solidFill>
                  <a:srgbClr val="FFFFFF"/>
                </a:solidFill>
                <a:latin typeface="Emblema One"/>
              </a:rPr>
              <a:t>std, var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AutoShape 4"/>
          <p:cNvSpPr/>
          <p:nvPr/>
        </p:nvSpPr>
        <p:spPr>
          <a:xfrm>
            <a:off x="1567620"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1567620" y="2310903"/>
            <a:ext cx="8003159" cy="7266757"/>
          </a:xfrm>
          <a:custGeom>
            <a:avLst/>
            <a:gdLst/>
            <a:ahLst/>
            <a:cxnLst/>
            <a:rect l="l" t="t" r="r" b="b"/>
            <a:pathLst>
              <a:path w="8003159" h="7266757">
                <a:moveTo>
                  <a:pt x="0" y="0"/>
                </a:moveTo>
                <a:lnTo>
                  <a:pt x="8003159" y="0"/>
                </a:lnTo>
                <a:lnTo>
                  <a:pt x="8003159" y="7266758"/>
                </a:lnTo>
                <a:lnTo>
                  <a:pt x="0" y="726675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1567620" y="116072"/>
            <a:ext cx="15844214"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sortowanie</a:t>
            </a:r>
          </a:p>
        </p:txBody>
      </p:sp>
      <p:sp>
        <p:nvSpPr>
          <p:cNvPr id="7" name="TextBox 7"/>
          <p:cNvSpPr txBox="1"/>
          <p:nvPr/>
        </p:nvSpPr>
        <p:spPr>
          <a:xfrm>
            <a:off x="1567620" y="1333638"/>
            <a:ext cx="7450521"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id="8" name="Group 8"/>
          <p:cNvGrpSpPr/>
          <p:nvPr/>
        </p:nvGrpSpPr>
        <p:grpSpPr>
          <a:xfrm>
            <a:off x="9465815" y="7460489"/>
            <a:ext cx="9106181" cy="725170"/>
            <a:chOff x="0" y="0"/>
            <a:chExt cx="12141574" cy="966893"/>
          </a:xfrm>
        </p:grpSpPr>
        <p:pic>
          <p:nvPicPr>
            <p:cNvPr id="9" name="Picture 9"/>
            <p:cNvPicPr>
              <a:picLocks noChangeAspect="1"/>
            </p:cNvPicPr>
            <p:nvPr/>
          </p:nvPicPr>
          <p:blipFill>
            <a:blip r:embed="rId5"/>
            <a:srcRect/>
            <a:stretch>
              <a:fillRect/>
            </a:stretch>
          </p:blipFill>
          <p:spPr>
            <a:xfrm rot="-10800000">
              <a:off x="0" y="379796"/>
              <a:ext cx="1866669" cy="364000"/>
            </a:xfrm>
            <a:prstGeom prst="rect">
              <a:avLst/>
            </a:prstGeom>
          </p:spPr>
        </p:pic>
        <p:sp>
          <p:nvSpPr>
            <p:cNvPr id="10" name="TextBox 10"/>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3517281" y="60686"/>
            <a:ext cx="9901401" cy="8812247"/>
          </a:xfrm>
          <a:custGeom>
            <a:avLst/>
            <a:gdLst/>
            <a:ahLst/>
            <a:cxnLst/>
            <a:rect l="l" t="t" r="r" b="b"/>
            <a:pathLst>
              <a:path w="9901401" h="8812247">
                <a:moveTo>
                  <a:pt x="0" y="0"/>
                </a:moveTo>
                <a:lnTo>
                  <a:pt x="9901400" y="0"/>
                </a:lnTo>
                <a:lnTo>
                  <a:pt x="9901400" y="8812247"/>
                </a:lnTo>
                <a:lnTo>
                  <a:pt x="0" y="8812247"/>
                </a:lnTo>
                <a:lnTo>
                  <a:pt x="0" y="0"/>
                </a:lnTo>
                <a:close/>
              </a:path>
            </a:pathLst>
          </a:custGeom>
          <a:blipFill>
            <a:blip r:embed="rId3">
              <a:alphaModFix amt="5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AutoShape 5"/>
          <p:cNvSpPr/>
          <p:nvPr/>
        </p:nvSpPr>
        <p:spPr>
          <a:xfrm>
            <a:off x="26417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485573" y="3310496"/>
            <a:ext cx="9068531" cy="6557404"/>
          </a:xfrm>
          <a:custGeom>
            <a:avLst/>
            <a:gdLst/>
            <a:ahLst/>
            <a:cxnLst/>
            <a:rect l="l" t="t" r="r" b="b"/>
            <a:pathLst>
              <a:path w="7926518" h="5154326">
                <a:moveTo>
                  <a:pt x="0" y="0"/>
                </a:moveTo>
                <a:lnTo>
                  <a:pt x="7926518" y="0"/>
                </a:lnTo>
                <a:lnTo>
                  <a:pt x="7926518" y="5154326"/>
                </a:lnTo>
                <a:lnTo>
                  <a:pt x="0" y="515432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0375061" y="3945273"/>
            <a:ext cx="7303339" cy="2722227"/>
          </a:xfrm>
          <a:custGeom>
            <a:avLst/>
            <a:gdLst/>
            <a:ahLst/>
            <a:cxnLst/>
            <a:rect l="l" t="t" r="r" b="b"/>
            <a:pathLst>
              <a:path w="6702865" h="2396455">
                <a:moveTo>
                  <a:pt x="0" y="0"/>
                </a:moveTo>
                <a:lnTo>
                  <a:pt x="6702865" y="0"/>
                </a:lnTo>
                <a:lnTo>
                  <a:pt x="6702865" y="2396454"/>
                </a:lnTo>
                <a:lnTo>
                  <a:pt x="0" y="2396454"/>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64176" y="124937"/>
            <a:ext cx="16002500"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czytanie i zapisywanie do plików</a:t>
            </a:r>
          </a:p>
        </p:txBody>
      </p:sp>
      <p:sp>
        <p:nvSpPr>
          <p:cNvPr id="9" name="TextBox 9"/>
          <p:cNvSpPr txBox="1"/>
          <p:nvPr/>
        </p:nvSpPr>
        <p:spPr>
          <a:xfrm>
            <a:off x="359795" y="1610518"/>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id="10" name="TextBox 10"/>
          <p:cNvSpPr txBox="1"/>
          <p:nvPr/>
        </p:nvSpPr>
        <p:spPr>
          <a:xfrm>
            <a:off x="9985911" y="2047481"/>
            <a:ext cx="6918577" cy="126301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2"/>
            <a:stretch>
              <a:fillRect/>
            </a:stretch>
          </a:blipFill>
        </p:spPr>
        <p:txBody>
          <a:bodyPr/>
          <a:lstStyle/>
          <a:p>
            <a:endParaRPr lang="pl-PL"/>
          </a:p>
        </p:txBody>
      </p:sp>
      <p:sp>
        <p:nvSpPr>
          <p:cNvPr id="3" name="Freeform 3"/>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3"/>
            <a:stretch>
              <a:fillRect/>
            </a:stretch>
          </a:blipFill>
        </p:spPr>
        <p:txBody>
          <a:bodyPr/>
          <a:lstStyle/>
          <a:p>
            <a:endParaRPr lang="pl-PL"/>
          </a:p>
        </p:txBody>
      </p:sp>
      <p:sp>
        <p:nvSpPr>
          <p:cNvPr id="4" name="Freeform 4"/>
          <p:cNvSpPr/>
          <p:nvPr/>
        </p:nvSpPr>
        <p:spPr>
          <a:xfrm>
            <a:off x="12720395" y="1433875"/>
            <a:ext cx="5469956" cy="5469956"/>
          </a:xfrm>
          <a:custGeom>
            <a:avLst/>
            <a:gdLst/>
            <a:ahLst/>
            <a:cxnLst/>
            <a:rect l="l" t="t" r="r" b="b"/>
            <a:pathLst>
              <a:path w="5469956" h="5469956">
                <a:moveTo>
                  <a:pt x="0" y="0"/>
                </a:moveTo>
                <a:lnTo>
                  <a:pt x="5469956" y="0"/>
                </a:lnTo>
                <a:lnTo>
                  <a:pt x="5469956" y="5469956"/>
                </a:lnTo>
                <a:lnTo>
                  <a:pt x="0" y="5469956"/>
                </a:lnTo>
                <a:lnTo>
                  <a:pt x="0" y="0"/>
                </a:lnTo>
                <a:close/>
              </a:path>
            </a:pathLst>
          </a:custGeom>
          <a:blipFill>
            <a:blip r:embed="rId4"/>
            <a:stretch>
              <a:fillRect l="-2850" t="-5700" r="-2850"/>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3"/>
            <a:stretch>
              <a:fillRect/>
            </a:stretch>
          </a:blipFill>
        </p:spPr>
        <p:txBody>
          <a:bodyPr/>
          <a:lstStyle/>
          <a:p>
            <a:endParaRPr lang="pl-PL"/>
          </a:p>
        </p:txBody>
      </p:sp>
      <p:sp>
        <p:nvSpPr>
          <p:cNvPr id="6" name="AutoShape 6"/>
          <p:cNvSpPr/>
          <p:nvPr/>
        </p:nvSpPr>
        <p:spPr>
          <a:xfrm>
            <a:off x="314517" y="1019175"/>
            <a:ext cx="11978021"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107932"/>
            <a:ext cx="17083501" cy="721995"/>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id="8" name="TextBox 8"/>
          <p:cNvSpPr txBox="1"/>
          <p:nvPr/>
        </p:nvSpPr>
        <p:spPr>
          <a:xfrm>
            <a:off x="252441" y="1386250"/>
            <a:ext cx="12040098" cy="194437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id="9" name="TextBox 9"/>
          <p:cNvSpPr txBox="1"/>
          <p:nvPr/>
        </p:nvSpPr>
        <p:spPr>
          <a:xfrm>
            <a:off x="252441" y="3549677"/>
            <a:ext cx="10115239" cy="15538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Emblema One"/>
              </a:rPr>
              <a:t>Współczesne zbiory danych, ze względu na swoją skalę, zostały określone mianem BIG DATA. Charakteryzują się one ogromnymi rozmiarami i złożonością, co wymaga zastosowania nowoczesnych technologii do ich analizy.</a:t>
            </a:r>
          </a:p>
        </p:txBody>
      </p:sp>
      <p:sp>
        <p:nvSpPr>
          <p:cNvPr id="10" name="TextBox 10"/>
          <p:cNvSpPr txBox="1"/>
          <p:nvPr/>
        </p:nvSpPr>
        <p:spPr>
          <a:xfrm>
            <a:off x="0" y="7684475"/>
            <a:ext cx="18288000" cy="1109345"/>
          </a:xfrm>
          <a:prstGeom prst="rect">
            <a:avLst/>
          </a:prstGeom>
        </p:spPr>
        <p:txBody>
          <a:bodyPr lIns="0" tIns="0" rIns="0" bIns="0" rtlCol="0" anchor="t">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id="11" name="AutoShape 11"/>
          <p:cNvSpPr/>
          <p:nvPr/>
        </p:nvSpPr>
        <p:spPr>
          <a:xfrm>
            <a:off x="7366134" y="5537938"/>
            <a:ext cx="1156567" cy="2003233"/>
          </a:xfrm>
          <a:prstGeom prst="line">
            <a:avLst/>
          </a:prstGeom>
          <a:ln w="38100" cap="flat">
            <a:solidFill>
              <a:srgbClr val="FFFFFF"/>
            </a:solidFill>
            <a:prstDash val="solid"/>
            <a:headEnd type="none" w="sm" len="sm"/>
            <a:tailEnd type="triangle" w="lg" len="med"/>
          </a:ln>
        </p:spPr>
        <p:txBody>
          <a:bodyPr/>
          <a:lstStyle/>
          <a:p>
            <a:endParaRPr lang="pl-PL"/>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alphaModFix amt="80000"/>
            </a:blip>
            <a:stretch>
              <a:fillRect/>
            </a:stretch>
          </a:blipFill>
        </p:spPr>
        <p:txBody>
          <a:bodyPr/>
          <a:lstStyle/>
          <a:p>
            <a:endParaRPr lang="pl-PL"/>
          </a:p>
        </p:txBody>
      </p:sp>
      <p:sp>
        <p:nvSpPr>
          <p:cNvPr id="4" name="AutoShape 4"/>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359461" y="1094407"/>
            <a:ext cx="6959476" cy="8740968"/>
          </a:xfrm>
          <a:custGeom>
            <a:avLst/>
            <a:gdLst/>
            <a:ahLst/>
            <a:cxnLst/>
            <a:rect l="l" t="t" r="r" b="b"/>
            <a:pathLst>
              <a:path w="6959476" h="8740968">
                <a:moveTo>
                  <a:pt x="0" y="0"/>
                </a:moveTo>
                <a:lnTo>
                  <a:pt x="6959476" y="0"/>
                </a:lnTo>
                <a:lnTo>
                  <a:pt x="6959476" y="8740969"/>
                </a:lnTo>
                <a:lnTo>
                  <a:pt x="0" y="8740969"/>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Freeform 6"/>
          <p:cNvSpPr/>
          <p:nvPr/>
        </p:nvSpPr>
        <p:spPr>
          <a:xfrm>
            <a:off x="8948098" y="7065380"/>
            <a:ext cx="8311202" cy="2578655"/>
          </a:xfrm>
          <a:custGeom>
            <a:avLst/>
            <a:gdLst/>
            <a:ahLst/>
            <a:cxnLst/>
            <a:rect l="l" t="t" r="r" b="b"/>
            <a:pathLst>
              <a:path w="8311202" h="2578655">
                <a:moveTo>
                  <a:pt x="0" y="0"/>
                </a:moveTo>
                <a:lnTo>
                  <a:pt x="8311202" y="0"/>
                </a:lnTo>
                <a:lnTo>
                  <a:pt x="8311202" y="2578655"/>
                </a:lnTo>
                <a:lnTo>
                  <a:pt x="0" y="257865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87337" y="94042"/>
            <a:ext cx="17776617" cy="679450"/>
          </a:xfrm>
          <a:prstGeom prst="rect">
            <a:avLst/>
          </a:prstGeom>
        </p:spPr>
        <p:txBody>
          <a:bodyPr lIns="0" tIns="0" rIns="0" bIns="0" rtlCol="0" anchor="t">
            <a:spAutoFit/>
          </a:bodyPr>
          <a:lstStyle/>
          <a:p>
            <a:pPr>
              <a:lnSpc>
                <a:spcPts val="5599"/>
              </a:lnSpc>
            </a:pPr>
            <a:r>
              <a:rPr lang="en-US" sz="3999">
                <a:solidFill>
                  <a:srgbClr val="FFFFFF"/>
                </a:solidFill>
                <a:latin typeface="Emblema One"/>
              </a:rPr>
              <a:t>NumPy - algebra liniowa oraz generator liczb losowych</a:t>
            </a:r>
          </a:p>
        </p:txBody>
      </p:sp>
      <p:sp>
        <p:nvSpPr>
          <p:cNvPr id="8" name="TextBox 8"/>
          <p:cNvSpPr txBox="1"/>
          <p:nvPr/>
        </p:nvSpPr>
        <p:spPr>
          <a:xfrm>
            <a:off x="7575620" y="1056307"/>
            <a:ext cx="5859610" cy="3568926"/>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a:t>
            </a:r>
            <a:r>
              <a:rPr lang="en-US" sz="1977" dirty="0" err="1">
                <a:solidFill>
                  <a:srgbClr val="FFFFFF"/>
                </a:solidFill>
                <a:latin typeface="Emblema One"/>
              </a:rPr>
              <a:t>algebraiczny</a:t>
            </a:r>
            <a:r>
              <a:rPr lang="en-US" sz="1977" dirty="0">
                <a:solidFill>
                  <a:srgbClr val="FFFFFF"/>
                </a:solidFill>
                <a:latin typeface="Emblema One"/>
              </a:rPr>
              <a:t> </a:t>
            </a:r>
            <a:r>
              <a:rPr lang="en-US" sz="1977" dirty="0" err="1">
                <a:solidFill>
                  <a:srgbClr val="38B6FF"/>
                </a:solidFill>
                <a:latin typeface="Emblema One"/>
              </a:rPr>
              <a:t>np.linalg</a:t>
            </a:r>
            <a:r>
              <a:rPr lang="en-US" sz="1977" dirty="0">
                <a:solidFill>
                  <a:srgbClr val="38B6FF"/>
                </a:solidFill>
                <a:latin typeface="Emblema One"/>
              </a:rPr>
              <a:t> </a:t>
            </a:r>
            <a:r>
              <a:rPr lang="en-US" sz="1977" dirty="0" err="1">
                <a:solidFill>
                  <a:srgbClr val="FFFFFF"/>
                </a:solidFill>
                <a:latin typeface="Emblema One"/>
              </a:rPr>
              <a:t>oferuje</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metody</a:t>
            </a:r>
            <a:r>
              <a:rPr lang="en-US" sz="1977" dirty="0">
                <a:solidFill>
                  <a:srgbClr val="FFFFFF"/>
                </a:solidFill>
                <a:latin typeface="Emblema One"/>
              </a:rPr>
              <a:t> do </a:t>
            </a:r>
            <a:r>
              <a:rPr lang="en-US" sz="1977" dirty="0" err="1">
                <a:solidFill>
                  <a:srgbClr val="FFFFFF"/>
                </a:solidFill>
                <a:latin typeface="Emblema One"/>
              </a:rPr>
              <a:t>stosowania</a:t>
            </a:r>
            <a:r>
              <a:rPr lang="en-US" sz="1977" dirty="0">
                <a:solidFill>
                  <a:srgbClr val="FFFFFF"/>
                </a:solidFill>
                <a:latin typeface="Emblema One"/>
              </a:rPr>
              <a:t> </a:t>
            </a:r>
            <a:r>
              <a:rPr lang="en-US" sz="1977" dirty="0" err="1">
                <a:solidFill>
                  <a:srgbClr val="FFFFFF"/>
                </a:solidFill>
                <a:latin typeface="Emblema One"/>
              </a:rPr>
              <a:t>algebry</a:t>
            </a:r>
            <a:r>
              <a:rPr lang="en-US" sz="1977" dirty="0">
                <a:solidFill>
                  <a:srgbClr val="FFFFFF"/>
                </a:solidFill>
                <a:latin typeface="Emblema One"/>
              </a:rPr>
              <a:t> </a:t>
            </a:r>
            <a:r>
              <a:rPr lang="en-US" sz="1977" dirty="0" err="1">
                <a:solidFill>
                  <a:srgbClr val="FFFFFF"/>
                </a:solidFill>
                <a:latin typeface="Emblema One"/>
              </a:rPr>
              <a:t>liniowej</a:t>
            </a:r>
            <a:r>
              <a:rPr lang="en-US" sz="1977" dirty="0">
                <a:solidFill>
                  <a:srgbClr val="FFFFFF"/>
                </a:solidFill>
                <a:latin typeface="Emblema One"/>
              </a:rPr>
              <a:t> </a:t>
            </a:r>
            <a:r>
              <a:rPr lang="en-US" sz="1977" dirty="0" err="1">
                <a:solidFill>
                  <a:srgbClr val="FFFFFF"/>
                </a:solidFill>
                <a:latin typeface="Emblema One"/>
              </a:rPr>
              <a:t>na</a:t>
            </a:r>
            <a:r>
              <a:rPr lang="en-US" sz="1977" dirty="0">
                <a:solidFill>
                  <a:srgbClr val="FFFFFF"/>
                </a:solidFill>
                <a:latin typeface="Emblema One"/>
              </a:rPr>
              <a:t> </a:t>
            </a:r>
            <a:r>
              <a:rPr lang="en-US" sz="1977" dirty="0" err="1">
                <a:solidFill>
                  <a:srgbClr val="FFFFFF"/>
                </a:solidFill>
                <a:latin typeface="Emblema One"/>
              </a:rPr>
              <a:t>tablicach</a:t>
            </a:r>
            <a:r>
              <a:rPr lang="en-US" sz="1977" dirty="0">
                <a:solidFill>
                  <a:srgbClr val="FFFFFF"/>
                </a:solidFill>
                <a:latin typeface="Emblema One"/>
              </a:rPr>
              <a:t>. </a:t>
            </a:r>
            <a:r>
              <a:rPr lang="en-US" sz="1977" dirty="0" err="1">
                <a:solidFill>
                  <a:srgbClr val="FFFFFF"/>
                </a:solidFill>
                <a:latin typeface="Emblema One"/>
              </a:rPr>
              <a:t>Dzięki</a:t>
            </a:r>
            <a:r>
              <a:rPr lang="en-US" sz="1977" dirty="0">
                <a:solidFill>
                  <a:srgbClr val="FFFFFF"/>
                </a:solidFill>
                <a:latin typeface="Emblema One"/>
              </a:rPr>
              <a:t> </a:t>
            </a:r>
            <a:r>
              <a:rPr lang="en-US" sz="1977" dirty="0" err="1">
                <a:solidFill>
                  <a:srgbClr val="FFFFFF"/>
                </a:solidFill>
                <a:latin typeface="Emblema One"/>
              </a:rPr>
              <a:t>jego</a:t>
            </a:r>
            <a:r>
              <a:rPr lang="en-US" sz="1977" dirty="0">
                <a:solidFill>
                  <a:srgbClr val="FFFFFF"/>
                </a:solidFill>
                <a:latin typeface="Emblema One"/>
              </a:rPr>
              <a:t> </a:t>
            </a:r>
            <a:r>
              <a:rPr lang="en-US" sz="1977" dirty="0" err="1">
                <a:solidFill>
                  <a:srgbClr val="FFFFFF"/>
                </a:solidFill>
                <a:latin typeface="Emblema One"/>
              </a:rPr>
              <a:t>wykorzystaniu</a:t>
            </a:r>
            <a:r>
              <a:rPr lang="en-US" sz="1977" dirty="0">
                <a:solidFill>
                  <a:srgbClr val="FFFFFF"/>
                </a:solidFill>
                <a:latin typeface="Emblema One"/>
              </a:rPr>
              <a:t> </a:t>
            </a:r>
            <a:r>
              <a:rPr lang="en-US" sz="1977" dirty="0" err="1">
                <a:solidFill>
                  <a:srgbClr val="FFFFFF"/>
                </a:solidFill>
                <a:latin typeface="Emblema One"/>
              </a:rPr>
              <a:t>można</a:t>
            </a:r>
            <a:r>
              <a:rPr lang="en-US" sz="1977" dirty="0">
                <a:solidFill>
                  <a:srgbClr val="FFFFFF"/>
                </a:solidFill>
                <a:latin typeface="Emblema One"/>
              </a:rPr>
              <a:t> </a:t>
            </a:r>
            <a:r>
              <a:rPr lang="en-US" sz="1977" dirty="0" err="1">
                <a:solidFill>
                  <a:srgbClr val="FFFFFF"/>
                </a:solidFill>
                <a:latin typeface="Emblema One"/>
              </a:rPr>
              <a:t>znaleźć</a:t>
            </a:r>
            <a:r>
              <a:rPr lang="en-US" sz="1977" dirty="0">
                <a:solidFill>
                  <a:srgbClr val="FFFFFF"/>
                </a:solidFill>
                <a:latin typeface="Emblema One"/>
              </a:rPr>
              <a:t>:</a:t>
            </a:r>
          </a:p>
          <a:p>
            <a:pPr marL="427027" lvl="1" indent="-213513">
              <a:lnSpc>
                <a:spcPts val="2769"/>
              </a:lnSpc>
              <a:buFont typeface="Arial"/>
              <a:buChar char="•"/>
            </a:pPr>
            <a:r>
              <a:rPr lang="en-US" sz="1977" dirty="0" err="1">
                <a:solidFill>
                  <a:srgbClr val="FFFFFF"/>
                </a:solidFill>
                <a:latin typeface="Emblema One"/>
              </a:rPr>
              <a:t>rząd</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wyznacznik</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iloczyn</a:t>
            </a:r>
            <a:r>
              <a:rPr lang="en-US" sz="1977" dirty="0">
                <a:solidFill>
                  <a:srgbClr val="FFFFFF"/>
                </a:solidFill>
                <a:latin typeface="Emblema One"/>
              </a:rPr>
              <a:t> </a:t>
            </a:r>
            <a:r>
              <a:rPr lang="en-US" sz="1977" dirty="0" err="1">
                <a:solidFill>
                  <a:srgbClr val="FFFFFF"/>
                </a:solidFill>
                <a:latin typeface="Emblema One"/>
              </a:rPr>
              <a:t>skalarny</a:t>
            </a:r>
            <a:endParaRPr lang="en-US" sz="1977" dirty="0">
              <a:solidFill>
                <a:srgbClr val="FFFFFF"/>
              </a:solidFill>
              <a:latin typeface="Emblema One"/>
            </a:endParaRPr>
          </a:p>
          <a:p>
            <a:pPr marL="427027" lvl="1" indent="-213513">
              <a:lnSpc>
                <a:spcPts val="2769"/>
              </a:lnSpc>
              <a:buFont typeface="Arial"/>
              <a:buChar char="•"/>
            </a:pPr>
            <a:r>
              <a:rPr lang="pl-PL" sz="1977" dirty="0">
                <a:solidFill>
                  <a:srgbClr val="FFFFFF"/>
                </a:solidFill>
                <a:latin typeface="Emblema One"/>
              </a:rPr>
              <a:t>wynik</a:t>
            </a:r>
            <a:r>
              <a:rPr lang="en-US" sz="1977" dirty="0">
                <a:solidFill>
                  <a:srgbClr val="FFFFFF"/>
                </a:solidFill>
                <a:latin typeface="Emblema One"/>
              </a:rPr>
              <a:t> </a:t>
            </a:r>
            <a:r>
              <a:rPr lang="en-US" sz="1977" dirty="0" err="1">
                <a:solidFill>
                  <a:srgbClr val="FFFFFF"/>
                </a:solidFill>
                <a:latin typeface="Emblema One"/>
              </a:rPr>
              <a:t>równania</a:t>
            </a:r>
            <a:r>
              <a:rPr lang="en-US" sz="1977" dirty="0">
                <a:solidFill>
                  <a:srgbClr val="FFFFFF"/>
                </a:solidFill>
                <a:latin typeface="Emblema One"/>
              </a:rPr>
              <a:t> </a:t>
            </a:r>
            <a:r>
              <a:rPr lang="en-US" sz="1977" dirty="0" err="1">
                <a:solidFill>
                  <a:srgbClr val="FFFFFF"/>
                </a:solidFill>
                <a:latin typeface="Emblema One"/>
              </a:rPr>
              <a:t>liniowego</a:t>
            </a:r>
            <a:r>
              <a:rPr lang="en-US" sz="1977" dirty="0">
                <a:solidFill>
                  <a:srgbClr val="FFFFFF"/>
                </a:solidFill>
                <a:latin typeface="Emblema One"/>
              </a:rPr>
              <a:t> z </a:t>
            </a:r>
            <a:r>
              <a:rPr lang="en-US" sz="1977" dirty="0" err="1">
                <a:solidFill>
                  <a:srgbClr val="FFFFFF"/>
                </a:solidFill>
                <a:latin typeface="Emblema One"/>
              </a:rPr>
              <a:t>wykorzystaniem</a:t>
            </a:r>
            <a:r>
              <a:rPr lang="en-US" sz="1977" dirty="0">
                <a:solidFill>
                  <a:srgbClr val="FFFFFF"/>
                </a:solidFill>
                <a:latin typeface="Emblema One"/>
              </a:rPr>
              <a:t> </a:t>
            </a:r>
            <a:r>
              <a:rPr lang="en-US" sz="1977" dirty="0" err="1">
                <a:solidFill>
                  <a:srgbClr val="FFFFFF"/>
                </a:solidFill>
                <a:latin typeface="Emblema One"/>
              </a:rPr>
              <a:t>macierzy</a:t>
            </a:r>
            <a:endParaRPr lang="en-US" sz="1977" dirty="0">
              <a:solidFill>
                <a:srgbClr val="FFFFFF"/>
              </a:solidFill>
              <a:latin typeface="Emblema One"/>
            </a:endParaRPr>
          </a:p>
          <a:p>
            <a:pPr marL="427027" lvl="1" indent="-213513">
              <a:lnSpc>
                <a:spcPts val="2769"/>
              </a:lnSpc>
              <a:buFont typeface="Arial"/>
              <a:buChar char="•"/>
            </a:pPr>
            <a:r>
              <a:rPr lang="en-US" sz="1977" dirty="0" err="1">
                <a:solidFill>
                  <a:srgbClr val="FFFFFF"/>
                </a:solidFill>
                <a:latin typeface="Emblema One"/>
              </a:rPr>
              <a:t>itp</a:t>
            </a:r>
            <a:endParaRPr lang="en-US" sz="1977" dirty="0">
              <a:solidFill>
                <a:srgbClr val="FFFFFF"/>
              </a:solidFill>
              <a:latin typeface="Emblema One"/>
            </a:endParaRPr>
          </a:p>
        </p:txBody>
      </p:sp>
      <p:sp>
        <p:nvSpPr>
          <p:cNvPr id="9" name="TextBox 9"/>
          <p:cNvSpPr txBox="1"/>
          <p:nvPr/>
        </p:nvSpPr>
        <p:spPr>
          <a:xfrm>
            <a:off x="10505425" y="4681334"/>
            <a:ext cx="5859610" cy="2132635"/>
          </a:xfrm>
          <a:prstGeom prst="rect">
            <a:avLst/>
          </a:prstGeom>
        </p:spPr>
        <p:txBody>
          <a:bodyPr lIns="0" tIns="0" rIns="0" bIns="0" rtlCol="0" anchor="t">
            <a:spAutoFit/>
          </a:bodyPr>
          <a:lstStyle/>
          <a:p>
            <a:pPr>
              <a:lnSpc>
                <a:spcPts val="2769"/>
              </a:lnSpc>
            </a:pPr>
            <a:r>
              <a:rPr lang="en-US" sz="1977" dirty="0" err="1">
                <a:solidFill>
                  <a:srgbClr val="FFFFFF"/>
                </a:solidFill>
                <a:latin typeface="Emblema One"/>
              </a:rPr>
              <a:t>Moduł</a:t>
            </a:r>
            <a:r>
              <a:rPr lang="en-US" sz="1977" dirty="0">
                <a:solidFill>
                  <a:srgbClr val="FFFFFF"/>
                </a:solidFill>
                <a:latin typeface="Emblema One"/>
              </a:rPr>
              <a:t> random w NumPy </a:t>
            </a:r>
            <a:r>
              <a:rPr lang="en-US" sz="1977" dirty="0" err="1">
                <a:solidFill>
                  <a:srgbClr val="FFFFFF"/>
                </a:solidFill>
                <a:latin typeface="Emblema One"/>
              </a:rPr>
              <a:t>uzupełnia</a:t>
            </a:r>
            <a:r>
              <a:rPr lang="en-US" sz="1977" dirty="0">
                <a:solidFill>
                  <a:srgbClr val="FFFFFF"/>
                </a:solidFill>
                <a:latin typeface="Emblema One"/>
              </a:rPr>
              <a:t> </a:t>
            </a:r>
            <a:r>
              <a:rPr lang="en-US" sz="1977" dirty="0" err="1">
                <a:solidFill>
                  <a:srgbClr val="FFFFFF"/>
                </a:solidFill>
                <a:latin typeface="Emblema One"/>
              </a:rPr>
              <a:t>wbudowany</a:t>
            </a:r>
            <a:r>
              <a:rPr lang="en-US" sz="1977" dirty="0">
                <a:solidFill>
                  <a:srgbClr val="FFFFFF"/>
                </a:solidFill>
                <a:latin typeface="Emblema One"/>
              </a:rPr>
              <a:t> w Python-a </a:t>
            </a:r>
            <a:r>
              <a:rPr lang="en-US" sz="1977" dirty="0" err="1">
                <a:solidFill>
                  <a:srgbClr val="FFFFFF"/>
                </a:solidFill>
                <a:latin typeface="Emblema One"/>
              </a:rPr>
              <a:t>moduł</a:t>
            </a:r>
            <a:r>
              <a:rPr lang="en-US" sz="1977" dirty="0">
                <a:solidFill>
                  <a:srgbClr val="FFFFFF"/>
                </a:solidFill>
                <a:latin typeface="Emblema One"/>
              </a:rPr>
              <a:t> random o </a:t>
            </a:r>
            <a:r>
              <a:rPr lang="en-US" sz="1977" dirty="0" err="1">
                <a:solidFill>
                  <a:srgbClr val="FFFFFF"/>
                </a:solidFill>
                <a:latin typeface="Emblema One"/>
              </a:rPr>
              <a:t>funkcje</a:t>
            </a:r>
            <a:r>
              <a:rPr lang="en-US" sz="1977" dirty="0">
                <a:solidFill>
                  <a:srgbClr val="FFFFFF"/>
                </a:solidFill>
                <a:latin typeface="Emblema One"/>
              </a:rPr>
              <a:t> do </a:t>
            </a:r>
            <a:r>
              <a:rPr lang="en-US" sz="1977" dirty="0" err="1">
                <a:solidFill>
                  <a:srgbClr val="FFFFFF"/>
                </a:solidFill>
                <a:latin typeface="Emblema One"/>
              </a:rPr>
              <a:t>efektywnego</a:t>
            </a:r>
            <a:r>
              <a:rPr lang="en-US" sz="1977" dirty="0">
                <a:solidFill>
                  <a:srgbClr val="FFFFFF"/>
                </a:solidFill>
                <a:latin typeface="Emblema One"/>
              </a:rPr>
              <a:t> </a:t>
            </a:r>
            <a:r>
              <a:rPr lang="en-US" sz="1977" dirty="0" err="1">
                <a:solidFill>
                  <a:srgbClr val="FFFFFF"/>
                </a:solidFill>
                <a:latin typeface="Emblema One"/>
              </a:rPr>
              <a:t>generowania</a:t>
            </a:r>
            <a:r>
              <a:rPr lang="en-US" sz="1977" dirty="0">
                <a:solidFill>
                  <a:srgbClr val="FFFFFF"/>
                </a:solidFill>
                <a:latin typeface="Emblema One"/>
              </a:rPr>
              <a:t> </a:t>
            </a:r>
            <a:r>
              <a:rPr lang="en-US" sz="1977" dirty="0" err="1">
                <a:solidFill>
                  <a:srgbClr val="FFFFFF"/>
                </a:solidFill>
                <a:latin typeface="Emblema One"/>
              </a:rPr>
              <a:t>całych</a:t>
            </a:r>
            <a:r>
              <a:rPr lang="en-US" sz="1977" dirty="0">
                <a:solidFill>
                  <a:srgbClr val="FFFFFF"/>
                </a:solidFill>
                <a:latin typeface="Emblema One"/>
              </a:rPr>
              <a:t> </a:t>
            </a:r>
            <a:r>
              <a:rPr lang="en-US" sz="1977" dirty="0" err="1">
                <a:solidFill>
                  <a:srgbClr val="FFFFFF"/>
                </a:solidFill>
                <a:latin typeface="Emblema One"/>
              </a:rPr>
              <a:t>tablic</a:t>
            </a:r>
            <a:r>
              <a:rPr lang="en-US" sz="1977" dirty="0">
                <a:solidFill>
                  <a:srgbClr val="FFFFFF"/>
                </a:solidFill>
                <a:latin typeface="Emblema One"/>
              </a:rPr>
              <a:t> </a:t>
            </a:r>
            <a:r>
              <a:rPr lang="en-US" sz="1977" dirty="0" err="1">
                <a:solidFill>
                  <a:srgbClr val="FFFFFF"/>
                </a:solidFill>
                <a:latin typeface="Emblema One"/>
              </a:rPr>
              <a:t>próbek</a:t>
            </a:r>
            <a:r>
              <a:rPr lang="pl-PL" sz="1977" dirty="0">
                <a:solidFill>
                  <a:srgbClr val="FFFFFF"/>
                </a:solidFill>
                <a:latin typeface="Emblema One"/>
              </a:rPr>
              <a:t>,</a:t>
            </a:r>
            <a:r>
              <a:rPr lang="en-US" sz="1977" dirty="0">
                <a:solidFill>
                  <a:srgbClr val="FFFFFF"/>
                </a:solidFill>
                <a:latin typeface="Emblema One"/>
              </a:rPr>
              <a:t> </a:t>
            </a:r>
            <a:r>
              <a:rPr lang="en-US" sz="1977" dirty="0" err="1">
                <a:solidFill>
                  <a:srgbClr val="FFFFFF"/>
                </a:solidFill>
                <a:latin typeface="Emblema One"/>
              </a:rPr>
              <a:t>wykorzystując</a:t>
            </a:r>
            <a:r>
              <a:rPr lang="en-US" sz="1977" dirty="0">
                <a:solidFill>
                  <a:srgbClr val="FFFFFF"/>
                </a:solidFill>
                <a:latin typeface="Emblema One"/>
              </a:rPr>
              <a:t> </a:t>
            </a:r>
            <a:r>
              <a:rPr lang="en-US" sz="1977" dirty="0" err="1">
                <a:solidFill>
                  <a:srgbClr val="FFFFFF"/>
                </a:solidFill>
                <a:latin typeface="Emblema One"/>
              </a:rPr>
              <a:t>różne</a:t>
            </a:r>
            <a:r>
              <a:rPr lang="en-US" sz="1977" dirty="0">
                <a:solidFill>
                  <a:srgbClr val="FFFFFF"/>
                </a:solidFill>
                <a:latin typeface="Emblema One"/>
              </a:rPr>
              <a:t> </a:t>
            </a:r>
            <a:r>
              <a:rPr lang="en-US" sz="1977" dirty="0" err="1">
                <a:solidFill>
                  <a:srgbClr val="FFFFFF"/>
                </a:solidFill>
                <a:latin typeface="Emblema One"/>
              </a:rPr>
              <a:t>rozkłady</a:t>
            </a:r>
            <a:r>
              <a:rPr lang="en-US" sz="1977" dirty="0">
                <a:solidFill>
                  <a:srgbClr val="FFFFFF"/>
                </a:solidFill>
                <a:latin typeface="Emblema One"/>
              </a:rPr>
              <a:t> </a:t>
            </a:r>
            <a:r>
              <a:rPr lang="en-US" sz="1977" dirty="0" err="1">
                <a:solidFill>
                  <a:srgbClr val="FFFFFF"/>
                </a:solidFill>
                <a:latin typeface="Emblema One"/>
              </a:rPr>
              <a:t>prawdopodobieństwa</a:t>
            </a:r>
            <a:r>
              <a:rPr lang="en-US" sz="1977" dirty="0">
                <a:solidFill>
                  <a:srgbClr val="FFFFFF"/>
                </a:solidFill>
                <a:latin typeface="Emblema One"/>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953584" y="-5400116"/>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8000"/>
            </a:blip>
            <a:stretch>
              <a:fillRect/>
            </a:stretch>
          </a:blipFill>
        </p:spPr>
        <p:txBody>
          <a:bodyPr/>
          <a:lstStyle/>
          <a:p>
            <a:endParaRPr lang="pl-PL"/>
          </a:p>
        </p:txBody>
      </p:sp>
      <p:sp>
        <p:nvSpPr>
          <p:cNvPr id="3" name="Freeform 3"/>
          <p:cNvSpPr/>
          <p:nvPr/>
        </p:nvSpPr>
        <p:spPr>
          <a:xfrm rot="-2715964">
            <a:off x="16702153" y="2321965"/>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alphaModFix amt="80000"/>
            </a:blip>
            <a:stretch>
              <a:fillRect/>
            </a:stretch>
          </a:blipFill>
        </p:spPr>
        <p:txBody>
          <a:bodyPr/>
          <a:lstStyle/>
          <a:p>
            <a:endParaRPr lang="pl-PL"/>
          </a:p>
        </p:txBody>
      </p:sp>
      <p:sp>
        <p:nvSpPr>
          <p:cNvPr id="5" name="Freeform 5"/>
          <p:cNvSpPr/>
          <p:nvPr/>
        </p:nvSpPr>
        <p:spPr>
          <a:xfrm>
            <a:off x="6317917" y="1028700"/>
            <a:ext cx="5799139" cy="8878992"/>
          </a:xfrm>
          <a:custGeom>
            <a:avLst/>
            <a:gdLst/>
            <a:ahLst/>
            <a:cxnLst/>
            <a:rect l="l" t="t" r="r" b="b"/>
            <a:pathLst>
              <a:path w="5799139" h="8878992">
                <a:moveTo>
                  <a:pt x="0" y="0"/>
                </a:moveTo>
                <a:lnTo>
                  <a:pt x="5799138" y="0"/>
                </a:lnTo>
                <a:lnTo>
                  <a:pt x="5799138" y="8878992"/>
                </a:lnTo>
                <a:lnTo>
                  <a:pt x="0" y="8878992"/>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6" name="TextBox 6"/>
          <p:cNvSpPr txBox="1"/>
          <p:nvPr/>
        </p:nvSpPr>
        <p:spPr>
          <a:xfrm>
            <a:off x="231600" y="131849"/>
            <a:ext cx="11885455"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reshaping</a:t>
            </a:r>
          </a:p>
        </p:txBody>
      </p:sp>
      <p:sp>
        <p:nvSpPr>
          <p:cNvPr id="7" name="AutoShape 7"/>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8" name="Group 8"/>
          <p:cNvGrpSpPr/>
          <p:nvPr/>
        </p:nvGrpSpPr>
        <p:grpSpPr>
          <a:xfrm>
            <a:off x="287337" y="5328582"/>
            <a:ext cx="6030578" cy="1168846"/>
            <a:chOff x="0" y="-47625"/>
            <a:chExt cx="8040772" cy="1558461"/>
          </a:xfrm>
        </p:grpSpPr>
        <p:pic>
          <p:nvPicPr>
            <p:cNvPr id="9" name="Picture 9"/>
            <p:cNvPicPr>
              <a:picLocks noChangeAspect="1"/>
            </p:cNvPicPr>
            <p:nvPr/>
          </p:nvPicPr>
          <p:blipFill>
            <a:blip r:embed="rId5"/>
            <a:srcRect/>
            <a:stretch>
              <a:fillRect/>
            </a:stretch>
          </p:blipFill>
          <p:spPr>
            <a:xfrm>
              <a:off x="6174103" y="561796"/>
              <a:ext cx="1866669" cy="364000"/>
            </a:xfrm>
            <a:prstGeom prst="rect">
              <a:avLst/>
            </a:prstGeom>
          </p:spPr>
        </p:pic>
        <p:sp>
          <p:nvSpPr>
            <p:cNvPr id="10" name="TextBox 10"/>
            <p:cNvSpPr txBox="1"/>
            <p:nvPr/>
          </p:nvSpPr>
          <p:spPr>
            <a:xfrm>
              <a:off x="0" y="-47625"/>
              <a:ext cx="6715862" cy="1558461"/>
            </a:xfrm>
            <a:prstGeom prst="rect">
              <a:avLst/>
            </a:prstGeom>
          </p:spPr>
          <p:txBody>
            <a:bodyPr lIns="0" tIns="0" rIns="0" bIns="0" rtlCol="0" anchor="t">
              <a:spAutoFit/>
            </a:bodyPr>
            <a:lstStyle/>
            <a:p>
              <a:pPr>
                <a:lnSpc>
                  <a:spcPts val="3079"/>
                </a:lnSpc>
              </a:pPr>
              <a:r>
                <a:rPr lang="en-US" sz="2199" dirty="0" err="1">
                  <a:solidFill>
                    <a:srgbClr val="FFFFFF"/>
                  </a:solidFill>
                  <a:latin typeface="Emblema One"/>
                </a:rPr>
                <a:t>Użycie</a:t>
              </a:r>
              <a:r>
                <a:rPr lang="en-US" sz="2199" dirty="0">
                  <a:solidFill>
                    <a:srgbClr val="FFFFFF"/>
                  </a:solidFill>
                  <a:latin typeface="Emblema One"/>
                </a:rPr>
                <a:t>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ravel()</a:t>
              </a:r>
              <a:r>
                <a:rPr lang="en-US" sz="2199" dirty="0">
                  <a:solidFill>
                    <a:srgbClr val="FFFFFF"/>
                  </a:solidFill>
                  <a:latin typeface="Emblema One"/>
                </a:rPr>
                <a:t> </a:t>
              </a:r>
              <a:r>
                <a:rPr lang="en-US" sz="2199" dirty="0" err="1">
                  <a:solidFill>
                    <a:srgbClr val="FFFFFF"/>
                  </a:solidFill>
                  <a:latin typeface="Emblema One"/>
                </a:rPr>
                <a:t>nie</a:t>
              </a:r>
              <a:r>
                <a:rPr lang="en-US" sz="2199" dirty="0">
                  <a:solidFill>
                    <a:srgbClr val="FFFFFF"/>
                  </a:solidFill>
                  <a:latin typeface="Emblema One"/>
                </a:rPr>
                <a:t> </a:t>
              </a:r>
              <a:r>
                <a:rPr lang="en-US" sz="2199" dirty="0" err="1">
                  <a:solidFill>
                    <a:srgbClr val="FFFFFF"/>
                  </a:solidFill>
                  <a:latin typeface="Emblema One"/>
                </a:rPr>
                <a:t>powoduje</a:t>
              </a:r>
              <a:r>
                <a:rPr lang="en-US" sz="2199" dirty="0">
                  <a:solidFill>
                    <a:srgbClr val="FFFFFF"/>
                  </a:solidFill>
                  <a:latin typeface="Emblema One"/>
                </a:rPr>
                <a:t> </a:t>
              </a:r>
              <a:r>
                <a:rPr lang="en-US" sz="2199" dirty="0" err="1">
                  <a:solidFill>
                    <a:srgbClr val="FFFFFF"/>
                  </a:solidFill>
                  <a:latin typeface="Emblema One"/>
                </a:rPr>
                <a:t>powstani</a:t>
              </a:r>
              <a:r>
                <a:rPr lang="pl-PL" sz="2199" dirty="0">
                  <a:solidFill>
                    <a:srgbClr val="FFFFFF"/>
                  </a:solidFill>
                  <a:latin typeface="Emblema One"/>
                </a:rPr>
                <a:t>a</a:t>
              </a:r>
              <a:r>
                <a:rPr lang="en-US" sz="2199" dirty="0">
                  <a:solidFill>
                    <a:srgbClr val="FFFFFF"/>
                  </a:solidFill>
                  <a:latin typeface="Emblema One"/>
                </a:rPr>
                <a:t> </a:t>
              </a:r>
              <a:r>
                <a:rPr lang="en-US" sz="2199" dirty="0" err="1">
                  <a:solidFill>
                    <a:srgbClr val="FFFFFF"/>
                  </a:solidFill>
                  <a:latin typeface="Emblema One"/>
                </a:rPr>
                <a:t>kopii</a:t>
              </a:r>
              <a:r>
                <a:rPr lang="en-US" sz="2199" dirty="0">
                  <a:solidFill>
                    <a:srgbClr val="FFFFFF"/>
                  </a:solidFill>
                  <a:latin typeface="Emblema One"/>
                </a:rPr>
                <a:t> </a:t>
              </a:r>
              <a:r>
                <a:rPr lang="en-US" sz="2199" dirty="0" err="1">
                  <a:solidFill>
                    <a:srgbClr val="FFFFFF"/>
                  </a:solidFill>
                  <a:latin typeface="Emblema One"/>
                </a:rPr>
                <a:t>tablicy</a:t>
              </a:r>
              <a:endParaRPr lang="en-US" sz="2199" dirty="0">
                <a:solidFill>
                  <a:srgbClr val="FFFFFF"/>
                </a:solidFill>
                <a:latin typeface="Emblema One"/>
              </a:endParaRPr>
            </a:p>
          </p:txBody>
        </p:sp>
      </p:grpSp>
      <p:grpSp>
        <p:nvGrpSpPr>
          <p:cNvPr id="11" name="Group 11"/>
          <p:cNvGrpSpPr/>
          <p:nvPr/>
        </p:nvGrpSpPr>
        <p:grpSpPr>
          <a:xfrm>
            <a:off x="12117055" y="7155934"/>
            <a:ext cx="5874311" cy="1115695"/>
            <a:chOff x="0" y="0"/>
            <a:chExt cx="7832414" cy="1487593"/>
          </a:xfrm>
        </p:grpSpPr>
        <p:pic>
          <p:nvPicPr>
            <p:cNvPr id="12" name="Picture 12"/>
            <p:cNvPicPr>
              <a:picLocks noChangeAspect="1"/>
            </p:cNvPicPr>
            <p:nvPr/>
          </p:nvPicPr>
          <p:blipFill>
            <a:blip r:embed="rId5"/>
            <a:srcRect/>
            <a:stretch>
              <a:fillRect/>
            </a:stretch>
          </p:blipFill>
          <p:spPr>
            <a:xfrm rot="-10800000">
              <a:off x="0" y="561796"/>
              <a:ext cx="1866669" cy="364000"/>
            </a:xfrm>
            <a:prstGeom prst="rect">
              <a:avLst/>
            </a:prstGeom>
          </p:spPr>
        </p:pic>
        <p:sp>
          <p:nvSpPr>
            <p:cNvPr id="13" name="TextBox 13"/>
            <p:cNvSpPr txBox="1"/>
            <p:nvPr/>
          </p:nvSpPr>
          <p:spPr>
            <a:xfrm>
              <a:off x="1896757" y="-47625"/>
              <a:ext cx="5935657" cy="1535218"/>
            </a:xfrm>
            <a:prstGeom prst="rect">
              <a:avLst/>
            </a:prstGeom>
          </p:spPr>
          <p:txBody>
            <a:bodyPr lIns="0" tIns="0" rIns="0" bIns="0" rtlCol="0" anchor="t">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1550025" y="4941571"/>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5131878" y="-19545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stretch>
              <a:fillRect/>
            </a:stretch>
          </a:blipFill>
        </p:spPr>
        <p:txBody>
          <a:bodyPr/>
          <a:lstStyle/>
          <a:p>
            <a:endParaRPr lang="pl-PL"/>
          </a:p>
        </p:txBody>
      </p:sp>
      <p:sp>
        <p:nvSpPr>
          <p:cNvPr id="4" name="Freeform 4"/>
          <p:cNvSpPr/>
          <p:nvPr/>
        </p:nvSpPr>
        <p:spPr>
          <a:xfrm rot="313119">
            <a:off x="4616339" y="7316210"/>
            <a:ext cx="5693252" cy="5444172"/>
          </a:xfrm>
          <a:custGeom>
            <a:avLst/>
            <a:gdLst/>
            <a:ahLst/>
            <a:cxnLst/>
            <a:rect l="l" t="t" r="r" b="b"/>
            <a:pathLst>
              <a:path w="5693252" h="5444172">
                <a:moveTo>
                  <a:pt x="0" y="0"/>
                </a:moveTo>
                <a:lnTo>
                  <a:pt x="5693252" y="0"/>
                </a:lnTo>
                <a:lnTo>
                  <a:pt x="5693252" y="5444172"/>
                </a:lnTo>
                <a:lnTo>
                  <a:pt x="0" y="5444172"/>
                </a:lnTo>
                <a:lnTo>
                  <a:pt x="0" y="0"/>
                </a:lnTo>
                <a:close/>
              </a:path>
            </a:pathLst>
          </a:custGeom>
          <a:blipFill>
            <a:blip r:embed="rId4"/>
            <a:stretch>
              <a:fillRect/>
            </a:stretch>
          </a:blipFill>
        </p:spPr>
        <p:txBody>
          <a:bodyPr/>
          <a:lstStyle/>
          <a:p>
            <a:endParaRPr lang="pl-PL"/>
          </a:p>
        </p:txBody>
      </p:sp>
      <p:sp>
        <p:nvSpPr>
          <p:cNvPr id="5" name="AutoShape 5"/>
          <p:cNvSpPr/>
          <p:nvPr/>
        </p:nvSpPr>
        <p:spPr>
          <a:xfrm>
            <a:off x="287337" y="932482"/>
            <a:ext cx="10310820"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Freeform 6"/>
          <p:cNvSpPr/>
          <p:nvPr/>
        </p:nvSpPr>
        <p:spPr>
          <a:xfrm>
            <a:off x="5911550" y="1028700"/>
            <a:ext cx="6464901" cy="9009596"/>
          </a:xfrm>
          <a:custGeom>
            <a:avLst/>
            <a:gdLst/>
            <a:ahLst/>
            <a:cxnLst/>
            <a:rect l="l" t="t" r="r" b="b"/>
            <a:pathLst>
              <a:path w="6464901" h="9009596">
                <a:moveTo>
                  <a:pt x="0" y="0"/>
                </a:moveTo>
                <a:lnTo>
                  <a:pt x="6464900" y="0"/>
                </a:lnTo>
                <a:lnTo>
                  <a:pt x="6464900" y="9009596"/>
                </a:lnTo>
                <a:lnTo>
                  <a:pt x="0" y="900959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36663" y="124842"/>
            <a:ext cx="15561711"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291056" y="1009650"/>
            <a:ext cx="10310820"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4436196" y="1028700"/>
            <a:ext cx="2425032" cy="931896"/>
            <a:chOff x="0" y="0"/>
            <a:chExt cx="3233376" cy="1242528"/>
          </a:xfrm>
        </p:grpSpPr>
        <p:sp>
          <p:nvSpPr>
            <p:cNvPr id="6" name="AutoShape 6"/>
            <p:cNvSpPr/>
            <p:nvPr/>
          </p:nvSpPr>
          <p:spPr>
            <a:xfrm>
              <a:off x="1616688"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748709"/>
              <a:ext cx="3233376"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Custom ufunc</a:t>
              </a:r>
            </a:p>
          </p:txBody>
        </p:sp>
      </p:grpSp>
      <p:grpSp>
        <p:nvGrpSpPr>
          <p:cNvPr id="8" name="Group 8"/>
          <p:cNvGrpSpPr/>
          <p:nvPr/>
        </p:nvGrpSpPr>
        <p:grpSpPr>
          <a:xfrm>
            <a:off x="9421137" y="1071394"/>
            <a:ext cx="2188369" cy="931896"/>
            <a:chOff x="0" y="0"/>
            <a:chExt cx="2917825" cy="1242528"/>
          </a:xfrm>
        </p:grpSpPr>
        <p:sp>
          <p:nvSpPr>
            <p:cNvPr id="9" name="AutoShape 9"/>
            <p:cNvSpPr/>
            <p:nvPr/>
          </p:nvSpPr>
          <p:spPr>
            <a:xfrm>
              <a:off x="1458912" y="0"/>
              <a:ext cx="0" cy="758234"/>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748709"/>
              <a:ext cx="2917825" cy="493818"/>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indirect sort</a:t>
              </a:r>
            </a:p>
          </p:txBody>
        </p:sp>
      </p:grpSp>
      <p:sp>
        <p:nvSpPr>
          <p:cNvPr id="11" name="AutoShape 11"/>
          <p:cNvSpPr/>
          <p:nvPr/>
        </p:nvSpPr>
        <p:spPr>
          <a:xfrm flipH="1">
            <a:off x="5206941" y="1960596"/>
            <a:ext cx="441771" cy="124848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2" name="AutoShape 12"/>
          <p:cNvSpPr/>
          <p:nvPr/>
        </p:nvSpPr>
        <p:spPr>
          <a:xfrm>
            <a:off x="10534371" y="2003290"/>
            <a:ext cx="675161" cy="936814"/>
          </a:xfrm>
          <a:prstGeom prst="line">
            <a:avLst/>
          </a:prstGeom>
          <a:ln w="38100" cap="flat">
            <a:solidFill>
              <a:srgbClr val="FFFFFF"/>
            </a:solidFill>
            <a:prstDash val="solid"/>
            <a:headEnd type="none" w="sm" len="sm"/>
            <a:tailEnd type="triangle" w="lg" len="med"/>
          </a:ln>
        </p:spPr>
        <p:txBody>
          <a:bodyPr/>
          <a:lstStyle/>
          <a:p>
            <a:endParaRPr lang="pl-PL"/>
          </a:p>
        </p:txBody>
      </p:sp>
      <p:sp>
        <p:nvSpPr>
          <p:cNvPr id="13" name="Freeform 13"/>
          <p:cNvSpPr/>
          <p:nvPr/>
        </p:nvSpPr>
        <p:spPr>
          <a:xfrm>
            <a:off x="194414" y="4829600"/>
            <a:ext cx="8390404" cy="5214681"/>
          </a:xfrm>
          <a:custGeom>
            <a:avLst/>
            <a:gdLst/>
            <a:ahLst/>
            <a:cxnLst/>
            <a:rect l="l" t="t" r="r" b="b"/>
            <a:pathLst>
              <a:path w="8390404" h="5214681">
                <a:moveTo>
                  <a:pt x="0" y="0"/>
                </a:moveTo>
                <a:lnTo>
                  <a:pt x="8390404" y="0"/>
                </a:lnTo>
                <a:lnTo>
                  <a:pt x="8390404" y="5214681"/>
                </a:lnTo>
                <a:lnTo>
                  <a:pt x="0" y="521468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14" name="Freeform 14"/>
          <p:cNvSpPr/>
          <p:nvPr/>
        </p:nvSpPr>
        <p:spPr>
          <a:xfrm>
            <a:off x="10982193" y="4302891"/>
            <a:ext cx="6482215" cy="5741390"/>
          </a:xfrm>
          <a:custGeom>
            <a:avLst/>
            <a:gdLst/>
            <a:ahLst/>
            <a:cxnLst/>
            <a:rect l="l" t="t" r="r" b="b"/>
            <a:pathLst>
              <a:path w="6482215" h="5741390">
                <a:moveTo>
                  <a:pt x="0" y="0"/>
                </a:moveTo>
                <a:lnTo>
                  <a:pt x="6482215" y="0"/>
                </a:lnTo>
                <a:lnTo>
                  <a:pt x="6482215" y="5741390"/>
                </a:lnTo>
                <a:lnTo>
                  <a:pt x="0" y="574139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5" name="TextBox 15"/>
          <p:cNvSpPr txBox="1"/>
          <p:nvPr/>
        </p:nvSpPr>
        <p:spPr>
          <a:xfrm>
            <a:off x="291056" y="191437"/>
            <a:ext cx="17586728"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NumPy - customowe ufunc oraz indirect sort</a:t>
            </a:r>
          </a:p>
        </p:txBody>
      </p:sp>
      <p:sp>
        <p:nvSpPr>
          <p:cNvPr id="16" name="TextBox 16"/>
          <p:cNvSpPr txBox="1"/>
          <p:nvPr/>
        </p:nvSpPr>
        <p:spPr>
          <a:xfrm>
            <a:off x="489103" y="3161454"/>
            <a:ext cx="8095715" cy="1553845"/>
          </a:xfrm>
          <a:prstGeom prst="rect">
            <a:avLst/>
          </a:prstGeom>
        </p:spPr>
        <p:txBody>
          <a:bodyPr lIns="0" tIns="0" rIns="0" bIns="0" rtlCol="0" anchor="t">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id="17" name="TextBox 17"/>
          <p:cNvSpPr txBox="1"/>
          <p:nvPr/>
        </p:nvSpPr>
        <p:spPr>
          <a:xfrm>
            <a:off x="10186958" y="3071960"/>
            <a:ext cx="8101042"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C52FF">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4007945" y="3067009"/>
            <a:ext cx="10272111" cy="4152982"/>
          </a:xfrm>
          <a:custGeom>
            <a:avLst/>
            <a:gdLst/>
            <a:ahLst/>
            <a:cxnLst/>
            <a:rect l="l" t="t" r="r" b="b"/>
            <a:pathLst>
              <a:path w="10272111" h="4152982">
                <a:moveTo>
                  <a:pt x="0" y="0"/>
                </a:moveTo>
                <a:lnTo>
                  <a:pt x="10272110" y="0"/>
                </a:lnTo>
                <a:lnTo>
                  <a:pt x="10272110" y="4152982"/>
                </a:lnTo>
                <a:lnTo>
                  <a:pt x="0" y="4152982"/>
                </a:lnTo>
                <a:lnTo>
                  <a:pt x="0" y="0"/>
                </a:lnTo>
                <a:close/>
              </a:path>
            </a:pathLst>
          </a:custGeom>
          <a:blipFill>
            <a:blip r:embed="rId5"/>
            <a:stretch>
              <a:fillRect/>
            </a:stretch>
          </a:blipFill>
        </p:spPr>
        <p:txBody>
          <a:bodyPr/>
          <a:lstStyle/>
          <a:p>
            <a:endParaRPr lang="pl-P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5" name="Freeform 5"/>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6" name="TextBox 6"/>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Pandas - wprowadzenie oraz instalacja</a:t>
            </a:r>
          </a:p>
        </p:txBody>
      </p:sp>
      <p:sp>
        <p:nvSpPr>
          <p:cNvPr id="7" name="TextBox 7"/>
          <p:cNvSpPr txBox="1"/>
          <p:nvPr/>
        </p:nvSpPr>
        <p:spPr>
          <a:xfrm>
            <a:off x="583769" y="1250820"/>
            <a:ext cx="12576534" cy="2361480"/>
          </a:xfrm>
          <a:prstGeom prst="rect">
            <a:avLst/>
          </a:prstGeom>
        </p:spPr>
        <p:txBody>
          <a:bodyPr lIns="0" tIns="0" rIns="0" bIns="0" rtlCol="0" anchor="t">
            <a:spAutoFit/>
          </a:bodyPr>
          <a:lstStyle/>
          <a:p>
            <a:pPr>
              <a:lnSpc>
                <a:spcPts val="3079"/>
              </a:lnSpc>
            </a:pPr>
            <a:r>
              <a:rPr lang="en-US" sz="2199" dirty="0">
                <a:solidFill>
                  <a:srgbClr val="FFFFFF"/>
                </a:solidFill>
                <a:latin typeface="Emblema One"/>
              </a:rPr>
              <a:t>Pandas jest to </a:t>
            </a:r>
            <a:r>
              <a:rPr lang="en-US" sz="2199" dirty="0" err="1">
                <a:solidFill>
                  <a:srgbClr val="FFFFFF"/>
                </a:solidFill>
                <a:latin typeface="Emblema One"/>
              </a:rPr>
              <a:t>biblioteka</a:t>
            </a:r>
            <a:r>
              <a:rPr lang="en-US" sz="2199" dirty="0">
                <a:solidFill>
                  <a:srgbClr val="FFFFFF"/>
                </a:solidFill>
                <a:latin typeface="Emblema One"/>
              </a:rPr>
              <a:t> Python-a </a:t>
            </a:r>
            <a:r>
              <a:rPr lang="en-US" sz="2199" dirty="0" err="1">
                <a:solidFill>
                  <a:srgbClr val="FFFFFF"/>
                </a:solidFill>
                <a:latin typeface="Emblema One"/>
              </a:rPr>
              <a:t>umożliwiające</a:t>
            </a:r>
            <a:r>
              <a:rPr lang="en-US" sz="2199" dirty="0">
                <a:solidFill>
                  <a:srgbClr val="FFFFFF"/>
                </a:solidFill>
                <a:latin typeface="Emblema One"/>
              </a:rPr>
              <a:t> </a:t>
            </a:r>
            <a:r>
              <a:rPr lang="en-US" sz="2199" dirty="0" err="1">
                <a:solidFill>
                  <a:srgbClr val="FFFFFF"/>
                </a:solidFill>
                <a:latin typeface="Emblema One"/>
              </a:rPr>
              <a:t>efektywną</a:t>
            </a:r>
            <a:r>
              <a:rPr lang="en-US" sz="2199" dirty="0">
                <a:solidFill>
                  <a:srgbClr val="FFFFFF"/>
                </a:solidFill>
                <a:latin typeface="Emblema One"/>
              </a:rPr>
              <a:t> </a:t>
            </a:r>
            <a:r>
              <a:rPr lang="en-US" sz="2199" dirty="0" err="1">
                <a:solidFill>
                  <a:srgbClr val="FFFFFF"/>
                </a:solidFill>
                <a:latin typeface="Emblema One"/>
              </a:rPr>
              <a:t>analizę</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poprzez</a:t>
            </a:r>
            <a:r>
              <a:rPr lang="en-US" sz="2199" dirty="0">
                <a:solidFill>
                  <a:srgbClr val="FFFFFF"/>
                </a:solidFill>
                <a:latin typeface="Emblema One"/>
              </a:rPr>
              <a:t> </a:t>
            </a:r>
            <a:r>
              <a:rPr lang="en-US" sz="2199" dirty="0" err="1">
                <a:solidFill>
                  <a:srgbClr val="FFFFFF"/>
                </a:solidFill>
                <a:latin typeface="Emblema One"/>
              </a:rPr>
              <a:t>wysokopoziomowe</a:t>
            </a:r>
            <a:r>
              <a:rPr lang="en-US" sz="2199" dirty="0">
                <a:solidFill>
                  <a:srgbClr val="FFFFFF"/>
                </a:solidFill>
                <a:latin typeface="Emblema One"/>
              </a:rPr>
              <a:t> </a:t>
            </a:r>
            <a:r>
              <a:rPr lang="en-US" sz="2199" dirty="0" err="1">
                <a:solidFill>
                  <a:srgbClr val="FFFFFF"/>
                </a:solidFill>
                <a:latin typeface="Emblema One"/>
              </a:rPr>
              <a:t>struktury</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narzędzia</a:t>
            </a:r>
            <a:r>
              <a:rPr lang="en-US" sz="2199" dirty="0">
                <a:solidFill>
                  <a:srgbClr val="FFFFFF"/>
                </a:solidFill>
                <a:latin typeface="Emblema One"/>
              </a:rPr>
              <a:t> do </a:t>
            </a:r>
            <a:r>
              <a:rPr lang="en-US" sz="2199" dirty="0" err="1">
                <a:solidFill>
                  <a:srgbClr val="FFFFFF"/>
                </a:solidFill>
                <a:latin typeface="Emblema One"/>
              </a:rPr>
              <a:t>manipulacji</a:t>
            </a:r>
            <a:r>
              <a:rPr lang="en-US" sz="2199" dirty="0">
                <a:solidFill>
                  <a:srgbClr val="FFFFFF"/>
                </a:solidFill>
                <a:latin typeface="Emblema One"/>
              </a:rPr>
              <a:t> </a:t>
            </a:r>
            <a:r>
              <a:rPr lang="en-US" sz="2199" dirty="0" err="1">
                <a:solidFill>
                  <a:srgbClr val="FFFFFF"/>
                </a:solidFill>
                <a:latin typeface="Emblema One"/>
              </a:rPr>
              <a:t>nimi</a:t>
            </a:r>
            <a:r>
              <a:rPr lang="en-US" sz="2199" dirty="0">
                <a:solidFill>
                  <a:srgbClr val="FFFFFF"/>
                </a:solidFill>
                <a:latin typeface="Emblema One"/>
              </a:rPr>
              <a:t>. </a:t>
            </a:r>
            <a:r>
              <a:rPr lang="en-US" sz="2199" dirty="0" err="1">
                <a:solidFill>
                  <a:srgbClr val="FFFFFF"/>
                </a:solidFill>
                <a:latin typeface="Emblema One"/>
              </a:rPr>
              <a:t>Została</a:t>
            </a:r>
            <a:r>
              <a:rPr lang="en-US" sz="2199" dirty="0">
                <a:solidFill>
                  <a:srgbClr val="FFFFFF"/>
                </a:solidFill>
                <a:latin typeface="Emblema One"/>
              </a:rPr>
              <a:t> </a:t>
            </a:r>
            <a:r>
              <a:rPr lang="en-US" sz="2199" dirty="0" err="1">
                <a:solidFill>
                  <a:srgbClr val="FFFFFF"/>
                </a:solidFill>
                <a:latin typeface="Emblema One"/>
              </a:rPr>
              <a:t>zaprojektowana</a:t>
            </a:r>
            <a:r>
              <a:rPr lang="en-US" sz="2199" dirty="0">
                <a:solidFill>
                  <a:srgbClr val="FFFFFF"/>
                </a:solidFill>
                <a:latin typeface="Emblema One"/>
              </a:rPr>
              <a:t> do </a:t>
            </a:r>
            <a:r>
              <a:rPr lang="en-US" sz="2199" dirty="0" err="1">
                <a:solidFill>
                  <a:srgbClr val="FFFFFF"/>
                </a:solidFill>
                <a:latin typeface="Emblema One"/>
              </a:rPr>
              <a:t>współpracy</a:t>
            </a:r>
            <a:r>
              <a:rPr lang="en-US" sz="2199" dirty="0">
                <a:solidFill>
                  <a:srgbClr val="FFFFFF"/>
                </a:solidFill>
                <a:latin typeface="Emblema One"/>
              </a:rPr>
              <a:t> z NumPy, co </a:t>
            </a:r>
            <a:r>
              <a:rPr lang="en-US" sz="2199" dirty="0" err="1">
                <a:solidFill>
                  <a:srgbClr val="FFFFFF"/>
                </a:solidFill>
                <a:latin typeface="Emblema One"/>
              </a:rPr>
              <a:t>ułatwia</a:t>
            </a:r>
            <a:r>
              <a:rPr lang="en-US" sz="2199" dirty="0">
                <a:solidFill>
                  <a:srgbClr val="FFFFFF"/>
                </a:solidFill>
                <a:latin typeface="Emblema One"/>
              </a:rPr>
              <a:t> </a:t>
            </a:r>
            <a:r>
              <a:rPr lang="en-US" sz="2199" dirty="0" err="1">
                <a:solidFill>
                  <a:srgbClr val="FFFFFF"/>
                </a:solidFill>
                <a:latin typeface="Emblema One"/>
              </a:rPr>
              <a:t>pracę</a:t>
            </a:r>
            <a:r>
              <a:rPr lang="en-US" sz="2199" dirty="0">
                <a:solidFill>
                  <a:srgbClr val="FFFFFF"/>
                </a:solidFill>
                <a:latin typeface="Emblema One"/>
              </a:rPr>
              <a:t> z </a:t>
            </a:r>
            <a:r>
              <a:rPr lang="en-US" sz="2199" dirty="0" err="1">
                <a:solidFill>
                  <a:srgbClr val="FFFFFF"/>
                </a:solidFill>
                <a:latin typeface="Emblema One"/>
              </a:rPr>
              <a:t>danymi</a:t>
            </a:r>
            <a:r>
              <a:rPr lang="en-US" sz="2199" dirty="0">
                <a:solidFill>
                  <a:srgbClr val="FFFFFF"/>
                </a:solidFill>
                <a:latin typeface="Emblema One"/>
              </a:rPr>
              <a:t> </a:t>
            </a:r>
            <a:r>
              <a:rPr lang="en-US" sz="2199" dirty="0" err="1">
                <a:solidFill>
                  <a:srgbClr val="FFFFFF"/>
                </a:solidFill>
                <a:latin typeface="Emblema One"/>
              </a:rPr>
              <a:t>numerycznymi</a:t>
            </a:r>
            <a:r>
              <a:rPr lang="en-US" sz="2199" dirty="0">
                <a:solidFill>
                  <a:srgbClr val="FFFFFF"/>
                </a:solidFill>
                <a:latin typeface="Emblema One"/>
              </a:rPr>
              <a:t>. </a:t>
            </a:r>
            <a:r>
              <a:rPr lang="en-US" sz="2199" dirty="0" err="1">
                <a:solidFill>
                  <a:srgbClr val="FFFFFF"/>
                </a:solidFill>
                <a:latin typeface="Emblema One"/>
              </a:rPr>
              <a:t>Dzięki</a:t>
            </a:r>
            <a:r>
              <a:rPr lang="en-US" sz="2199" dirty="0">
                <a:solidFill>
                  <a:srgbClr val="FFFFFF"/>
                </a:solidFill>
                <a:latin typeface="Emblema One"/>
              </a:rPr>
              <a:t> </a:t>
            </a:r>
            <a:r>
              <a:rPr lang="pl-PL" sz="2199" dirty="0">
                <a:solidFill>
                  <a:srgbClr val="FFFFFF"/>
                </a:solidFill>
                <a:latin typeface="Emblema One"/>
              </a:rPr>
              <a:t>P</a:t>
            </a:r>
            <a:r>
              <a:rPr lang="en-US" sz="2199" dirty="0" err="1">
                <a:solidFill>
                  <a:srgbClr val="FFFFFF"/>
                </a:solidFill>
                <a:latin typeface="Emblema One"/>
              </a:rPr>
              <a:t>andas</a:t>
            </a:r>
            <a:r>
              <a:rPr lang="en-US" sz="2199" dirty="0">
                <a:solidFill>
                  <a:srgbClr val="FFFFFF"/>
                </a:solidFill>
                <a:latin typeface="Emblema One"/>
              </a:rPr>
              <a:t> </a:t>
            </a:r>
            <a:r>
              <a:rPr lang="en-US" sz="2199" dirty="0" err="1">
                <a:solidFill>
                  <a:srgbClr val="FFFFFF"/>
                </a:solidFill>
                <a:latin typeface="Emblema One"/>
              </a:rPr>
              <a:t>użytkownicy</a:t>
            </a:r>
            <a:r>
              <a:rPr lang="en-US" sz="2199" dirty="0">
                <a:solidFill>
                  <a:srgbClr val="FFFFFF"/>
                </a:solidFill>
                <a:latin typeface="Emblema One"/>
              </a:rPr>
              <a:t> </a:t>
            </a:r>
            <a:r>
              <a:rPr lang="en-US" sz="2199" dirty="0" err="1">
                <a:solidFill>
                  <a:srgbClr val="FFFFFF"/>
                </a:solidFill>
                <a:latin typeface="Emblema One"/>
              </a:rPr>
              <a:t>mogą</a:t>
            </a:r>
            <a:r>
              <a:rPr lang="en-US" sz="2199" dirty="0">
                <a:solidFill>
                  <a:srgbClr val="FFFFFF"/>
                </a:solidFill>
                <a:latin typeface="Emblema One"/>
              </a:rPr>
              <a:t> </a:t>
            </a:r>
            <a:r>
              <a:rPr lang="en-US" sz="2199" dirty="0" err="1">
                <a:solidFill>
                  <a:srgbClr val="FFFFFF"/>
                </a:solidFill>
                <a:latin typeface="Emblema One"/>
              </a:rPr>
              <a:t>łatwo</a:t>
            </a:r>
            <a:r>
              <a:rPr lang="en-US" sz="2199" dirty="0">
                <a:solidFill>
                  <a:srgbClr val="FFFFFF"/>
                </a:solidFill>
                <a:latin typeface="Emblema One"/>
              </a:rPr>
              <a:t> </a:t>
            </a:r>
            <a:r>
              <a:rPr lang="en-US" sz="2199" dirty="0" err="1">
                <a:solidFill>
                  <a:srgbClr val="FFFFFF"/>
                </a:solidFill>
                <a:latin typeface="Emblema One"/>
              </a:rPr>
              <a:t>wczytywać</a:t>
            </a:r>
            <a:r>
              <a:rPr lang="en-US" sz="2199" dirty="0">
                <a:solidFill>
                  <a:srgbClr val="FFFFFF"/>
                </a:solidFill>
                <a:latin typeface="Emblema One"/>
              </a:rPr>
              <a:t>, </a:t>
            </a:r>
            <a:r>
              <a:rPr lang="en-US" sz="2199" dirty="0" err="1">
                <a:solidFill>
                  <a:srgbClr val="FFFFFF"/>
                </a:solidFill>
                <a:latin typeface="Emblema One"/>
              </a:rPr>
              <a:t>przetwarzać</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analizować</a:t>
            </a:r>
            <a:r>
              <a:rPr lang="en-US" sz="2199" dirty="0">
                <a:solidFill>
                  <a:srgbClr val="FFFFFF"/>
                </a:solidFill>
                <a:latin typeface="Emblema One"/>
              </a:rPr>
              <a:t> </a:t>
            </a:r>
            <a:r>
              <a:rPr lang="en-US" sz="2199" dirty="0" err="1">
                <a:solidFill>
                  <a:srgbClr val="FFFFFF"/>
                </a:solidFill>
                <a:latin typeface="Emblema One"/>
              </a:rPr>
              <a:t>dane</a:t>
            </a:r>
            <a:r>
              <a:rPr lang="en-US" sz="2199" dirty="0">
                <a:solidFill>
                  <a:srgbClr val="FFFFFF"/>
                </a:solidFill>
                <a:latin typeface="Emblema One"/>
              </a:rPr>
              <a:t>, a </a:t>
            </a:r>
            <a:r>
              <a:rPr lang="en-US" sz="2199" dirty="0" err="1">
                <a:solidFill>
                  <a:srgbClr val="FFFFFF"/>
                </a:solidFill>
                <a:latin typeface="Emblema One"/>
              </a:rPr>
              <a:t>także</a:t>
            </a:r>
            <a:r>
              <a:rPr lang="en-US" sz="2199" dirty="0">
                <a:solidFill>
                  <a:srgbClr val="FFFFFF"/>
                </a:solidFill>
                <a:latin typeface="Emblema One"/>
              </a:rPr>
              <a:t> </a:t>
            </a:r>
            <a:r>
              <a:rPr lang="en-US" sz="2199" dirty="0" err="1">
                <a:solidFill>
                  <a:srgbClr val="FFFFFF"/>
                </a:solidFill>
                <a:latin typeface="Emblema One"/>
              </a:rPr>
              <a:t>generować</a:t>
            </a:r>
            <a:r>
              <a:rPr lang="en-US" sz="2199" dirty="0">
                <a:solidFill>
                  <a:srgbClr val="FFFFFF"/>
                </a:solidFill>
                <a:latin typeface="Emblema One"/>
              </a:rPr>
              <a:t> </a:t>
            </a:r>
            <a:r>
              <a:rPr lang="en-US" sz="2199" dirty="0" err="1">
                <a:solidFill>
                  <a:srgbClr val="FFFFFF"/>
                </a:solidFill>
                <a:latin typeface="Emblema One"/>
              </a:rPr>
              <a:t>raporty</a:t>
            </a:r>
            <a:r>
              <a:rPr lang="en-US" sz="2199" dirty="0">
                <a:solidFill>
                  <a:srgbClr val="FFFFFF"/>
                </a:solidFill>
                <a:latin typeface="Emblema One"/>
              </a:rPr>
              <a:t> </a:t>
            </a:r>
            <a:r>
              <a:rPr lang="en-US" sz="2199" dirty="0" err="1">
                <a:solidFill>
                  <a:srgbClr val="FFFFFF"/>
                </a:solidFill>
                <a:latin typeface="Emblema One"/>
              </a:rPr>
              <a:t>oraz</a:t>
            </a:r>
            <a:r>
              <a:rPr lang="en-US" sz="2199" dirty="0">
                <a:solidFill>
                  <a:srgbClr val="FFFFFF"/>
                </a:solidFill>
                <a:latin typeface="Emblema One"/>
              </a:rPr>
              <a:t> </a:t>
            </a:r>
            <a:r>
              <a:rPr lang="pl-PL" sz="2199" dirty="0">
                <a:solidFill>
                  <a:srgbClr val="FFFFFF"/>
                </a:solidFill>
                <a:latin typeface="Emblema One"/>
              </a:rPr>
              <a:t>wizualizować dane.</a:t>
            </a:r>
            <a:endParaRPr lang="en-US" sz="2199" dirty="0">
              <a:solidFill>
                <a:srgbClr val="FFFFFF"/>
              </a:solidFill>
              <a:latin typeface="Emblema One"/>
            </a:endParaRPr>
          </a:p>
        </p:txBody>
      </p:sp>
      <p:sp>
        <p:nvSpPr>
          <p:cNvPr id="8" name="TextBox 8"/>
          <p:cNvSpPr txBox="1"/>
          <p:nvPr/>
        </p:nvSpPr>
        <p:spPr>
          <a:xfrm>
            <a:off x="9299193" y="4275528"/>
            <a:ext cx="7960107" cy="4441825"/>
          </a:xfrm>
          <a:prstGeom prst="rect">
            <a:avLst/>
          </a:prstGeom>
        </p:spPr>
        <p:txBody>
          <a:bodyPr lIns="0" tIns="0" rIns="0" bIns="0" rtlCol="0" anchor="t">
            <a:spAutoFit/>
          </a:bodyPr>
          <a:lstStyle/>
          <a:p>
            <a:pPr>
              <a:lnSpc>
                <a:spcPts val="3499"/>
              </a:lnSpc>
            </a:pPr>
            <a:endParaRPr dirty="0"/>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pandas</a:t>
            </a: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Pandas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pandas as pd</a:t>
            </a:r>
          </a:p>
          <a:p>
            <a:pPr marL="539749" lvl="1" indent="-269875">
              <a:lnSpc>
                <a:spcPts val="3499"/>
              </a:lnSpc>
              <a:buFont typeface="Arial"/>
              <a:buChar char="•"/>
            </a:pPr>
            <a:r>
              <a:rPr lang="en-US" sz="2499" dirty="0" err="1">
                <a:solidFill>
                  <a:srgbClr val="FFFFFF"/>
                </a:solidFill>
                <a:latin typeface="Paytone One"/>
              </a:rPr>
              <a:t>Dodatkowo</a:t>
            </a:r>
            <a:r>
              <a:rPr lang="en-US" sz="2499" dirty="0">
                <a:solidFill>
                  <a:srgbClr val="FFFFFF"/>
                </a:solidFill>
                <a:latin typeface="Paytone One"/>
              </a:rPr>
              <a:t> w </a:t>
            </a:r>
            <a:r>
              <a:rPr lang="en-US" sz="2499" dirty="0" err="1">
                <a:solidFill>
                  <a:srgbClr val="FFFFFF"/>
                </a:solidFill>
                <a:latin typeface="Paytone One"/>
              </a:rPr>
              <a:t>pliku</a:t>
            </a:r>
            <a:r>
              <a:rPr lang="en-US" sz="2499" dirty="0">
                <a:solidFill>
                  <a:srgbClr val="FFFFFF"/>
                </a:solidFill>
                <a:latin typeface="Paytone One"/>
              </a:rPr>
              <a:t> </a:t>
            </a:r>
            <a:r>
              <a:rPr lang="en-US" sz="2499" dirty="0" err="1">
                <a:solidFill>
                  <a:srgbClr val="FFFFFF"/>
                </a:solidFill>
                <a:latin typeface="Paytone One"/>
              </a:rPr>
              <a:t>przyjęło</a:t>
            </a:r>
            <a:r>
              <a:rPr lang="en-US" sz="2499" dirty="0">
                <a:solidFill>
                  <a:srgbClr val="FFFFFF"/>
                </a:solidFill>
                <a:latin typeface="Paytone One"/>
              </a:rPr>
              <a:t> </a:t>
            </a:r>
            <a:r>
              <a:rPr lang="en-US" sz="2499" dirty="0" err="1">
                <a:solidFill>
                  <a:srgbClr val="FFFFFF"/>
                </a:solidFill>
                <a:latin typeface="Paytone One"/>
              </a:rPr>
              <a:t>się</a:t>
            </a:r>
            <a:r>
              <a:rPr lang="en-US" sz="2499" dirty="0">
                <a:solidFill>
                  <a:srgbClr val="FFFFFF"/>
                </a:solidFill>
                <a:latin typeface="Paytone One"/>
              </a:rPr>
              <a:t> </a:t>
            </a:r>
            <a:r>
              <a:rPr lang="en-US" sz="2499" dirty="0" err="1">
                <a:solidFill>
                  <a:srgbClr val="FFFFFF"/>
                </a:solidFill>
                <a:latin typeface="Paytone One"/>
              </a:rPr>
              <a:t>dodawać</a:t>
            </a:r>
            <a:r>
              <a:rPr lang="en-US" sz="2499" dirty="0">
                <a:solidFill>
                  <a:srgbClr val="FFFFFF"/>
                </a:solidFill>
                <a:latin typeface="Paytone One"/>
              </a:rPr>
              <a:t>:</a:t>
            </a:r>
          </a:p>
          <a:p>
            <a:pPr marL="1079499" lvl="2" indent="-359833">
              <a:lnSpc>
                <a:spcPts val="3499"/>
              </a:lnSpc>
              <a:buFont typeface="Arial"/>
              <a:buChar char="⚬"/>
            </a:pPr>
            <a:r>
              <a:rPr lang="en-US" sz="2499" dirty="0">
                <a:solidFill>
                  <a:srgbClr val="38B6FF"/>
                </a:solidFill>
                <a:latin typeface="Paytone One"/>
              </a:rPr>
              <a:t>from pandas import Series, </a:t>
            </a:r>
            <a:r>
              <a:rPr lang="en-US" sz="2499" dirty="0" err="1">
                <a:solidFill>
                  <a:srgbClr val="38B6FF"/>
                </a:solidFill>
                <a:latin typeface="Paytone One"/>
              </a:rPr>
              <a:t>DataFrame</a:t>
            </a:r>
            <a:endParaRPr lang="en-US" sz="2499" dirty="0">
              <a:solidFill>
                <a:srgbClr val="38B6FF"/>
              </a:solidFill>
              <a:latin typeface="Paytone On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272318" y="6805079"/>
            <a:ext cx="7824542" cy="6963843"/>
          </a:xfrm>
          <a:custGeom>
            <a:avLst/>
            <a:gdLst/>
            <a:ahLst/>
            <a:cxnLst/>
            <a:rect l="l" t="t" r="r" b="b"/>
            <a:pathLst>
              <a:path w="7824542" h="6963843">
                <a:moveTo>
                  <a:pt x="0" y="0"/>
                </a:moveTo>
                <a:lnTo>
                  <a:pt x="7824543" y="0"/>
                </a:lnTo>
                <a:lnTo>
                  <a:pt x="7824543" y="6963842"/>
                </a:lnTo>
                <a:lnTo>
                  <a:pt x="0" y="6963842"/>
                </a:lnTo>
                <a:lnTo>
                  <a:pt x="0" y="0"/>
                </a:lnTo>
                <a:close/>
              </a:path>
            </a:pathLst>
          </a:custGeom>
          <a:blipFill>
            <a:blip r:embed="rId4">
              <a:alphaModFix amt="81000"/>
            </a:blip>
            <a:stretch>
              <a:fillRect/>
            </a:stretch>
          </a:blipFill>
        </p:spPr>
        <p:txBody>
          <a:bodyPr/>
          <a:lstStyle/>
          <a:p>
            <a:endParaRPr lang="pl-PL"/>
          </a:p>
        </p:txBody>
      </p:sp>
      <p:sp>
        <p:nvSpPr>
          <p:cNvPr id="5" name="Freeform 5"/>
          <p:cNvSpPr/>
          <p:nvPr/>
        </p:nvSpPr>
        <p:spPr>
          <a:xfrm rot="6959566">
            <a:off x="-1035521" y="-931024"/>
            <a:ext cx="2895099" cy="2768439"/>
          </a:xfrm>
          <a:custGeom>
            <a:avLst/>
            <a:gdLst/>
            <a:ahLst/>
            <a:cxnLst/>
            <a:rect l="l" t="t" r="r" b="b"/>
            <a:pathLst>
              <a:path w="2895099" h="2768439">
                <a:moveTo>
                  <a:pt x="0" y="0"/>
                </a:moveTo>
                <a:lnTo>
                  <a:pt x="2895099" y="0"/>
                </a:lnTo>
                <a:lnTo>
                  <a:pt x="2895099" y="2768439"/>
                </a:lnTo>
                <a:lnTo>
                  <a:pt x="0" y="2768439"/>
                </a:lnTo>
                <a:lnTo>
                  <a:pt x="0" y="0"/>
                </a:lnTo>
                <a:close/>
              </a:path>
            </a:pathLst>
          </a:custGeom>
          <a:blipFill>
            <a:blip r:embed="rId3"/>
            <a:stretch>
              <a:fillRect/>
            </a:stretch>
          </a:blipFill>
        </p:spPr>
        <p:txBody>
          <a:bodyPr/>
          <a:lstStyle/>
          <a:p>
            <a:endParaRPr lang="pl-PL"/>
          </a:p>
        </p:txBody>
      </p:sp>
      <p:sp>
        <p:nvSpPr>
          <p:cNvPr id="6" name="TextBox 6"/>
          <p:cNvSpPr txBox="1"/>
          <p:nvPr/>
        </p:nvSpPr>
        <p:spPr>
          <a:xfrm>
            <a:off x="2290633" y="49336"/>
            <a:ext cx="14069617" cy="72199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Series</a:t>
            </a:r>
          </a:p>
        </p:txBody>
      </p:sp>
      <p:sp>
        <p:nvSpPr>
          <p:cNvPr id="7" name="AutoShape 7"/>
          <p:cNvSpPr/>
          <p:nvPr/>
        </p:nvSpPr>
        <p:spPr>
          <a:xfrm>
            <a:off x="2290633" y="790381"/>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rot="9961388">
            <a:off x="5837536" y="894080"/>
            <a:ext cx="807476" cy="869103"/>
          </a:xfrm>
          <a:custGeom>
            <a:avLst/>
            <a:gdLst/>
            <a:ahLst/>
            <a:cxnLst/>
            <a:rect l="l" t="t" r="r" b="b"/>
            <a:pathLst>
              <a:path w="807476" h="869103">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9493209" y="0"/>
            <a:ext cx="8794791" cy="10287000"/>
          </a:xfrm>
          <a:custGeom>
            <a:avLst/>
            <a:gdLst/>
            <a:ahLst/>
            <a:cxnLst/>
            <a:rect l="l" t="t" r="r" b="b"/>
            <a:pathLst>
              <a:path w="8794791" h="10287000">
                <a:moveTo>
                  <a:pt x="0" y="0"/>
                </a:moveTo>
                <a:lnTo>
                  <a:pt x="8794791" y="0"/>
                </a:lnTo>
                <a:lnTo>
                  <a:pt x="8794791" y="10287000"/>
                </a:lnTo>
                <a:lnTo>
                  <a:pt x="0" y="10287000"/>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0" y="1695336"/>
            <a:ext cx="6895475"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id="11" name="Picture 11"/>
          <p:cNvPicPr>
            <a:picLocks noChangeAspect="1"/>
          </p:cNvPicPr>
          <p:nvPr/>
        </p:nvPicPr>
        <p:blipFill>
          <a:blip r:embed="rId8"/>
          <a:srcRect/>
          <a:stretch>
            <a:fillRect/>
          </a:stretch>
        </p:blipFill>
        <p:spPr>
          <a:xfrm>
            <a:off x="8150317" y="7637117"/>
            <a:ext cx="1400002" cy="273000"/>
          </a:xfrm>
          <a:prstGeom prst="rect">
            <a:avLst/>
          </a:prstGeom>
        </p:spPr>
      </p:pic>
      <p:sp>
        <p:nvSpPr>
          <p:cNvPr id="12" name="TextBox 12"/>
          <p:cNvSpPr txBox="1"/>
          <p:nvPr/>
        </p:nvSpPr>
        <p:spPr>
          <a:xfrm>
            <a:off x="3113421" y="7304645"/>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id="13" name="Picture 13"/>
          <p:cNvPicPr>
            <a:picLocks noChangeAspect="1"/>
          </p:cNvPicPr>
          <p:nvPr/>
        </p:nvPicPr>
        <p:blipFill>
          <a:blip r:embed="rId8"/>
          <a:srcRect/>
          <a:stretch>
            <a:fillRect/>
          </a:stretch>
        </p:blipFill>
        <p:spPr>
          <a:xfrm rot="-1981030">
            <a:off x="7964107" y="6826664"/>
            <a:ext cx="1400002" cy="273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406422" y="754065"/>
            <a:ext cx="9887588" cy="8778869"/>
          </a:xfrm>
          <a:custGeom>
            <a:avLst/>
            <a:gdLst/>
            <a:ahLst/>
            <a:cxnLst/>
            <a:rect l="l" t="t" r="r" b="b"/>
            <a:pathLst>
              <a:path w="9887588" h="8778869">
                <a:moveTo>
                  <a:pt x="0" y="0"/>
                </a:moveTo>
                <a:lnTo>
                  <a:pt x="9887588" y="0"/>
                </a:lnTo>
                <a:lnTo>
                  <a:pt x="9887588" y="8778870"/>
                </a:lnTo>
                <a:lnTo>
                  <a:pt x="0" y="877887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800000">
            <a:off x="10294010" y="4804852"/>
            <a:ext cx="1400002" cy="273000"/>
          </a:xfrm>
          <a:prstGeom prst="rect">
            <a:avLst/>
          </a:prstGeom>
        </p:spPr>
      </p:pic>
      <p:sp>
        <p:nvSpPr>
          <p:cNvPr id="8" name="TextBox 8"/>
          <p:cNvSpPr txBox="1"/>
          <p:nvPr/>
        </p:nvSpPr>
        <p:spPr>
          <a:xfrm>
            <a:off x="11716578" y="4335880"/>
            <a:ext cx="6571422" cy="1163320"/>
          </a:xfrm>
          <a:prstGeom prst="rect">
            <a:avLst/>
          </a:prstGeom>
        </p:spPr>
        <p:txBody>
          <a:bodyPr lIns="0" tIns="0" rIns="0" bIns="0" rtlCol="0" anchor="t">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626168" y="-2108416"/>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395569"/>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039967"/>
            <a:ext cx="3789612" cy="3623816"/>
          </a:xfrm>
          <a:custGeom>
            <a:avLst/>
            <a:gdLst/>
            <a:ahLst/>
            <a:cxnLst/>
            <a:rect l="l" t="t" r="r" b="b"/>
            <a:pathLst>
              <a:path w="3789612" h="3623816">
                <a:moveTo>
                  <a:pt x="0" y="0"/>
                </a:moveTo>
                <a:lnTo>
                  <a:pt x="3789612" y="0"/>
                </a:lnTo>
                <a:lnTo>
                  <a:pt x="3789612" y="3623817"/>
                </a:lnTo>
                <a:lnTo>
                  <a:pt x="0" y="3623817"/>
                </a:lnTo>
                <a:lnTo>
                  <a:pt x="0" y="0"/>
                </a:lnTo>
                <a:close/>
              </a:path>
            </a:pathLst>
          </a:custGeom>
          <a:blipFill>
            <a:blip r:embed="rId4"/>
            <a:stretch>
              <a:fillRect/>
            </a:stretch>
          </a:blipFill>
        </p:spPr>
        <p:txBody>
          <a:bodyPr/>
          <a:lstStyle/>
          <a:p>
            <a:endParaRPr lang="pl-PL"/>
          </a:p>
        </p:txBody>
      </p:sp>
      <p:sp>
        <p:nvSpPr>
          <p:cNvPr id="5" name="Freeform 5"/>
          <p:cNvSpPr/>
          <p:nvPr/>
        </p:nvSpPr>
        <p:spPr>
          <a:xfrm>
            <a:off x="8132847" y="2362663"/>
            <a:ext cx="9871157" cy="7675445"/>
          </a:xfrm>
          <a:custGeom>
            <a:avLst/>
            <a:gdLst/>
            <a:ahLst/>
            <a:cxnLst/>
            <a:rect l="l" t="t" r="r" b="b"/>
            <a:pathLst>
              <a:path w="9871157" h="7675445">
                <a:moveTo>
                  <a:pt x="0" y="0"/>
                </a:moveTo>
                <a:lnTo>
                  <a:pt x="9871157" y="0"/>
                </a:lnTo>
                <a:lnTo>
                  <a:pt x="9871157" y="7675445"/>
                </a:lnTo>
                <a:lnTo>
                  <a:pt x="0" y="767544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2700000">
            <a:off x="6507253" y="4513665"/>
            <a:ext cx="1775780" cy="310761"/>
          </a:xfrm>
          <a:prstGeom prst="rect">
            <a:avLst/>
          </a:prstGeom>
        </p:spPr>
      </p:pic>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DataFrame</a:t>
              </a:r>
            </a:p>
          </p:txBody>
        </p:sp>
      </p:grpSp>
      <p:sp>
        <p:nvSpPr>
          <p:cNvPr id="10" name="TextBox 10"/>
          <p:cNvSpPr txBox="1"/>
          <p:nvPr/>
        </p:nvSpPr>
        <p:spPr>
          <a:xfrm>
            <a:off x="274193" y="1133475"/>
            <a:ext cx="8016827" cy="3115945"/>
          </a:xfrm>
          <a:prstGeom prst="rect">
            <a:avLst/>
          </a:prstGeom>
        </p:spPr>
        <p:txBody>
          <a:bodyPr lIns="0" tIns="0" rIns="0" bIns="0" rtlCol="0" anchor="t">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id="11" name="TextBox 11"/>
          <p:cNvSpPr txBox="1"/>
          <p:nvPr/>
        </p:nvSpPr>
        <p:spPr>
          <a:xfrm>
            <a:off x="2139384" y="5359124"/>
            <a:ext cx="5255759" cy="19443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id="12" name="Picture 12"/>
          <p:cNvPicPr>
            <a:picLocks noChangeAspect="1"/>
          </p:cNvPicPr>
          <p:nvPr/>
        </p:nvPicPr>
        <p:blipFill>
          <a:blip r:embed="rId6"/>
          <a:srcRect/>
          <a:stretch>
            <a:fillRect/>
          </a:stretch>
        </p:blipFill>
        <p:spPr>
          <a:xfrm rot="-233697">
            <a:off x="7244957" y="8525497"/>
            <a:ext cx="1775780" cy="310761"/>
          </a:xfrm>
          <a:prstGeom prst="rect">
            <a:avLst/>
          </a:prstGeom>
        </p:spPr>
      </p:pic>
      <p:sp>
        <p:nvSpPr>
          <p:cNvPr id="13" name="TextBox 13"/>
          <p:cNvSpPr txBox="1"/>
          <p:nvPr/>
        </p:nvSpPr>
        <p:spPr>
          <a:xfrm>
            <a:off x="1561502" y="8250417"/>
            <a:ext cx="5833641"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874696"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48000"/>
            </a:blip>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7721055" cy="826903"/>
            <a:chOff x="0" y="0"/>
            <a:chExt cx="23628073" cy="1102537"/>
          </a:xfrm>
        </p:grpSpPr>
        <p:sp>
          <p:nvSpPr>
            <p:cNvPr id="6" name="AutoShape 6"/>
            <p:cNvSpPr/>
            <p:nvPr/>
          </p:nvSpPr>
          <p:spPr>
            <a:xfrm>
              <a:off x="0" y="1077137"/>
              <a:ext cx="14983071"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3628073"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Pobieranie oraz uzupełnianie danych</a:t>
              </a:r>
            </a:p>
          </p:txBody>
        </p:sp>
      </p:grpSp>
      <p:sp>
        <p:nvSpPr>
          <p:cNvPr id="8" name="Freeform 8"/>
          <p:cNvSpPr/>
          <p:nvPr/>
        </p:nvSpPr>
        <p:spPr>
          <a:xfrm>
            <a:off x="274193" y="1202253"/>
            <a:ext cx="5739328" cy="8934035"/>
          </a:xfrm>
          <a:custGeom>
            <a:avLst/>
            <a:gdLst/>
            <a:ahLst/>
            <a:cxnLst/>
            <a:rect l="l" t="t" r="r" b="b"/>
            <a:pathLst>
              <a:path w="5739328" h="8934035">
                <a:moveTo>
                  <a:pt x="0" y="0"/>
                </a:moveTo>
                <a:lnTo>
                  <a:pt x="5739328" y="0"/>
                </a:lnTo>
                <a:lnTo>
                  <a:pt x="5739328" y="8934034"/>
                </a:lnTo>
                <a:lnTo>
                  <a:pt x="0" y="893403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9" name="Freeform 9"/>
          <p:cNvSpPr/>
          <p:nvPr/>
        </p:nvSpPr>
        <p:spPr>
          <a:xfrm>
            <a:off x="10538133" y="1202253"/>
            <a:ext cx="6008576" cy="8934035"/>
          </a:xfrm>
          <a:custGeom>
            <a:avLst/>
            <a:gdLst/>
            <a:ahLst/>
            <a:cxnLst/>
            <a:rect l="l" t="t" r="r" b="b"/>
            <a:pathLst>
              <a:path w="6008576" h="8934035">
                <a:moveTo>
                  <a:pt x="0" y="0"/>
                </a:moveTo>
                <a:lnTo>
                  <a:pt x="6008576" y="0"/>
                </a:lnTo>
                <a:lnTo>
                  <a:pt x="6008576" y="8934034"/>
                </a:lnTo>
                <a:lnTo>
                  <a:pt x="0" y="893403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6125739" y="1475095"/>
            <a:ext cx="741269" cy="797064"/>
          </a:xfrm>
          <a:prstGeom prst="rect">
            <a:avLst/>
          </a:prstGeom>
        </p:spPr>
      </p:pic>
      <p:sp>
        <p:nvSpPr>
          <p:cNvPr id="11" name="TextBox 11"/>
          <p:cNvSpPr txBox="1"/>
          <p:nvPr/>
        </p:nvSpPr>
        <p:spPr>
          <a:xfrm>
            <a:off x="6164272" y="2093727"/>
            <a:ext cx="3466605"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6342977" y="9582875"/>
            <a:ext cx="2440941" cy="2312792"/>
          </a:xfrm>
          <a:custGeom>
            <a:avLst/>
            <a:gdLst/>
            <a:ahLst/>
            <a:cxnLst/>
            <a:rect l="l" t="t" r="r" b="b"/>
            <a:pathLst>
              <a:path w="2440941" h="2312792">
                <a:moveTo>
                  <a:pt x="0" y="0"/>
                </a:moveTo>
                <a:lnTo>
                  <a:pt x="2440940" y="0"/>
                </a:lnTo>
                <a:lnTo>
                  <a:pt x="2440940"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15338" y="7103788"/>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355519"/>
            <a:ext cx="2895099" cy="2768439"/>
          </a:xfrm>
          <a:custGeom>
            <a:avLst/>
            <a:gdLst/>
            <a:ahLst/>
            <a:cxnLst/>
            <a:rect l="l" t="t" r="r" b="b"/>
            <a:pathLst>
              <a:path w="2895099" h="2768439">
                <a:moveTo>
                  <a:pt x="0" y="0"/>
                </a:moveTo>
                <a:lnTo>
                  <a:pt x="2895100" y="0"/>
                </a:lnTo>
                <a:lnTo>
                  <a:pt x="2895100" y="2768438"/>
                </a:lnTo>
                <a:lnTo>
                  <a:pt x="0" y="2768438"/>
                </a:lnTo>
                <a:lnTo>
                  <a:pt x="0" y="0"/>
                </a:lnTo>
                <a:close/>
              </a:path>
            </a:pathLst>
          </a:custGeom>
          <a:blipFill>
            <a:blip r:embed="rId3"/>
            <a:stretch>
              <a:fillRect/>
            </a:stretch>
          </a:blipFill>
        </p:spPr>
        <p:txBody>
          <a:bodyPr/>
          <a:lstStyle/>
          <a:p>
            <a:endParaRPr lang="pl-PL"/>
          </a:p>
        </p:txBody>
      </p:sp>
      <p:sp>
        <p:nvSpPr>
          <p:cNvPr id="6" name="AutoShape 6"/>
          <p:cNvSpPr/>
          <p:nvPr/>
        </p:nvSpPr>
        <p:spPr>
          <a:xfrm>
            <a:off x="2564405" y="1888724"/>
            <a:ext cx="10346532"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7" name="Group 7"/>
          <p:cNvGrpSpPr/>
          <p:nvPr/>
        </p:nvGrpSpPr>
        <p:grpSpPr>
          <a:xfrm>
            <a:off x="271066" y="2039709"/>
            <a:ext cx="7621129" cy="3103791"/>
            <a:chOff x="0" y="0"/>
            <a:chExt cx="2007211" cy="817459"/>
          </a:xfrm>
        </p:grpSpPr>
        <p:sp>
          <p:nvSpPr>
            <p:cNvPr id="8" name="Freeform 8"/>
            <p:cNvSpPr/>
            <p:nvPr/>
          </p:nvSpPr>
          <p:spPr>
            <a:xfrm>
              <a:off x="0" y="0"/>
              <a:ext cx="2007211" cy="817459"/>
            </a:xfrm>
            <a:custGeom>
              <a:avLst/>
              <a:gdLst/>
              <a:ahLst/>
              <a:cxnLst/>
              <a:rect l="l" t="t" r="r" b="b"/>
              <a:pathLst>
                <a:path w="2007211" h="817459">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txBody>
            <a:bodyPr/>
            <a:lstStyle/>
            <a:p>
              <a:endParaRPr lang="pl-PL"/>
            </a:p>
          </p:txBody>
        </p:sp>
        <p:sp>
          <p:nvSpPr>
            <p:cNvPr id="9" name="TextBox 9"/>
            <p:cNvSpPr txBox="1"/>
            <p:nvPr/>
          </p:nvSpPr>
          <p:spPr>
            <a:xfrm>
              <a:off x="0" y="-57150"/>
              <a:ext cx="2007211" cy="874609"/>
            </a:xfrm>
            <a:prstGeom prst="rect">
              <a:avLst/>
            </a:prstGeom>
          </p:spPr>
          <p:txBody>
            <a:bodyPr lIns="50800" tIns="50800" rIns="50800" bIns="50800" rtlCol="0" anchor="ctr"/>
            <a:lstStyle/>
            <a:p>
              <a:pPr algn="ctr">
                <a:lnSpc>
                  <a:spcPts val="3729"/>
                </a:lnSpc>
              </a:pPr>
              <a:endParaRPr/>
            </a:p>
          </p:txBody>
        </p:sp>
      </p:grpSp>
      <p:grpSp>
        <p:nvGrpSpPr>
          <p:cNvPr id="10" name="Group 10"/>
          <p:cNvGrpSpPr/>
          <p:nvPr/>
        </p:nvGrpSpPr>
        <p:grpSpPr>
          <a:xfrm>
            <a:off x="9407728" y="3832461"/>
            <a:ext cx="8754052" cy="1580779"/>
            <a:chOff x="0" y="0"/>
            <a:chExt cx="2305594" cy="416337"/>
          </a:xfrm>
        </p:grpSpPr>
        <p:sp>
          <p:nvSpPr>
            <p:cNvPr id="11" name="Freeform 11"/>
            <p:cNvSpPr/>
            <p:nvPr/>
          </p:nvSpPr>
          <p:spPr>
            <a:xfrm>
              <a:off x="0" y="0"/>
              <a:ext cx="2305594" cy="416337"/>
            </a:xfrm>
            <a:custGeom>
              <a:avLst/>
              <a:gdLst/>
              <a:ahLst/>
              <a:cxnLst/>
              <a:rect l="l" t="t" r="r" b="b"/>
              <a:pathLst>
                <a:path w="2305594" h="416337">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2" name="TextBox 12"/>
            <p:cNvSpPr txBox="1"/>
            <p:nvPr/>
          </p:nvSpPr>
          <p:spPr>
            <a:xfrm>
              <a:off x="0" y="-57150"/>
              <a:ext cx="2305594" cy="473487"/>
            </a:xfrm>
            <a:prstGeom prst="rect">
              <a:avLst/>
            </a:prstGeom>
          </p:spPr>
          <p:txBody>
            <a:bodyPr lIns="50800" tIns="50800" rIns="50800" bIns="50800" rtlCol="0" anchor="ctr"/>
            <a:lstStyle/>
            <a:p>
              <a:pPr algn="ctr">
                <a:lnSpc>
                  <a:spcPts val="3729"/>
                </a:lnSpc>
              </a:pPr>
              <a:endParaRPr/>
            </a:p>
          </p:txBody>
        </p:sp>
      </p:grpSp>
      <p:sp>
        <p:nvSpPr>
          <p:cNvPr id="13" name="AutoShape 13"/>
          <p:cNvSpPr/>
          <p:nvPr/>
        </p:nvSpPr>
        <p:spPr>
          <a:xfrm>
            <a:off x="7908433" y="2934027"/>
            <a:ext cx="2326972" cy="898434"/>
          </a:xfrm>
          <a:prstGeom prst="line">
            <a:avLst/>
          </a:prstGeom>
          <a:ln w="38100" cap="flat">
            <a:solidFill>
              <a:srgbClr val="FFFFFF"/>
            </a:solidFill>
            <a:prstDash val="solid"/>
            <a:headEnd type="none" w="sm" len="sm"/>
            <a:tailEnd type="arrow" w="med" len="sm"/>
          </a:ln>
        </p:spPr>
        <p:txBody>
          <a:bodyPr/>
          <a:lstStyle/>
          <a:p>
            <a:endParaRPr lang="pl-PL"/>
          </a:p>
        </p:txBody>
      </p:sp>
      <p:sp>
        <p:nvSpPr>
          <p:cNvPr id="14" name="TextBox 14"/>
          <p:cNvSpPr txBox="1"/>
          <p:nvPr/>
        </p:nvSpPr>
        <p:spPr>
          <a:xfrm>
            <a:off x="9071919" y="5925880"/>
            <a:ext cx="7262060" cy="349250"/>
          </a:xfrm>
          <a:prstGeom prst="rect">
            <a:avLst/>
          </a:prstGeom>
          <a:solidFill>
            <a:srgbClr val="FF0000"/>
          </a:solidFill>
        </p:spPr>
        <p:txBody>
          <a:bodyPr wrap="square" lIns="0" tIns="0" rIns="0" bIns="0" rtlCol="0" anchor="t">
            <a:spAutoFit/>
          </a:bodyPr>
          <a:lstStyle/>
          <a:p>
            <a:pPr algn="ctr">
              <a:lnSpc>
                <a:spcPts val="2800"/>
              </a:lnSpc>
            </a:pPr>
            <a:r>
              <a:rPr lang="en-US" sz="2000" dirty="0" err="1">
                <a:solidFill>
                  <a:srgbClr val="FFFFFF"/>
                </a:solidFill>
                <a:latin typeface="Emblema One"/>
              </a:rPr>
              <a:t>Dlaczego</a:t>
            </a:r>
            <a:r>
              <a:rPr lang="en-US" sz="2000" dirty="0">
                <a:solidFill>
                  <a:srgbClr val="FFFFFF"/>
                </a:solidFill>
                <a:latin typeface="Emblema One"/>
              </a:rPr>
              <a:t> Data </a:t>
            </a:r>
            <a:r>
              <a:rPr lang="en-US" sz="2000" dirty="0">
                <a:solidFill>
                  <a:schemeClr val="bg1"/>
                </a:solidFill>
                <a:latin typeface="Emblema One"/>
              </a:rPr>
              <a:t>Science</a:t>
            </a:r>
            <a:r>
              <a:rPr lang="en-US" sz="2000" dirty="0">
                <a:solidFill>
                  <a:srgbClr val="FFFFFF"/>
                </a:solidFill>
                <a:latin typeface="Emblema One"/>
              </a:rPr>
              <a:t> jest taka </a:t>
            </a:r>
            <a:r>
              <a:rPr lang="en-US" sz="2000" dirty="0" err="1">
                <a:solidFill>
                  <a:srgbClr val="FFFFFF"/>
                </a:solidFill>
                <a:latin typeface="Emblema One"/>
              </a:rPr>
              <a:t>ważna</a:t>
            </a:r>
            <a:r>
              <a:rPr lang="en-US" sz="2000" dirty="0">
                <a:solidFill>
                  <a:srgbClr val="FFFFFF"/>
                </a:solidFill>
                <a:latin typeface="Emblema One"/>
              </a:rPr>
              <a:t>?</a:t>
            </a:r>
          </a:p>
        </p:txBody>
      </p:sp>
      <p:sp>
        <p:nvSpPr>
          <p:cNvPr id="15" name="AutoShape 15"/>
          <p:cNvSpPr/>
          <p:nvPr/>
        </p:nvSpPr>
        <p:spPr>
          <a:xfrm>
            <a:off x="12429778" y="5413240"/>
            <a:ext cx="0" cy="571500"/>
          </a:xfrm>
          <a:prstGeom prst="line">
            <a:avLst/>
          </a:prstGeom>
          <a:ln w="38100" cap="flat">
            <a:solidFill>
              <a:srgbClr val="FFFFFF"/>
            </a:solidFill>
            <a:prstDash val="solid"/>
            <a:headEnd type="none" w="sm" len="sm"/>
            <a:tailEnd type="none" w="sm" len="sm"/>
          </a:ln>
        </p:spPr>
        <p:txBody>
          <a:bodyPr/>
          <a:lstStyle/>
          <a:p>
            <a:endParaRPr lang="pl-PL"/>
          </a:p>
        </p:txBody>
      </p:sp>
      <p:sp>
        <p:nvSpPr>
          <p:cNvPr id="16" name="AutoShape 16"/>
          <p:cNvSpPr/>
          <p:nvPr/>
        </p:nvSpPr>
        <p:spPr>
          <a:xfrm>
            <a:off x="12448828" y="6286365"/>
            <a:ext cx="0" cy="836538"/>
          </a:xfrm>
          <a:prstGeom prst="line">
            <a:avLst/>
          </a:prstGeom>
          <a:ln w="38100" cap="flat">
            <a:solidFill>
              <a:srgbClr val="FFFFFF"/>
            </a:solidFill>
            <a:prstDash val="solid"/>
            <a:headEnd type="none" w="sm" len="sm"/>
            <a:tailEnd type="arrow" w="med" len="sm"/>
          </a:ln>
        </p:spPr>
        <p:txBody>
          <a:bodyPr/>
          <a:lstStyle/>
          <a:p>
            <a:endParaRPr lang="pl-PL"/>
          </a:p>
        </p:txBody>
      </p:sp>
      <p:grpSp>
        <p:nvGrpSpPr>
          <p:cNvPr id="17" name="Group 17"/>
          <p:cNvGrpSpPr/>
          <p:nvPr/>
        </p:nvGrpSpPr>
        <p:grpSpPr>
          <a:xfrm>
            <a:off x="6585817" y="7117589"/>
            <a:ext cx="11198598" cy="2245827"/>
            <a:chOff x="0" y="0"/>
            <a:chExt cx="2949425" cy="591494"/>
          </a:xfrm>
        </p:grpSpPr>
        <p:sp>
          <p:nvSpPr>
            <p:cNvPr id="18" name="Freeform 18"/>
            <p:cNvSpPr/>
            <p:nvPr/>
          </p:nvSpPr>
          <p:spPr>
            <a:xfrm>
              <a:off x="0" y="0"/>
              <a:ext cx="2949425" cy="591494"/>
            </a:xfrm>
            <a:custGeom>
              <a:avLst/>
              <a:gdLst/>
              <a:ahLst/>
              <a:cxnLst/>
              <a:rect l="l" t="t" r="r" b="b"/>
              <a:pathLst>
                <a:path w="2949425" h="591494">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txBody>
            <a:bodyPr/>
            <a:lstStyle/>
            <a:p>
              <a:endParaRPr lang="pl-PL"/>
            </a:p>
          </p:txBody>
        </p:sp>
        <p:sp>
          <p:nvSpPr>
            <p:cNvPr id="19" name="TextBox 19"/>
            <p:cNvSpPr txBox="1"/>
            <p:nvPr/>
          </p:nvSpPr>
          <p:spPr>
            <a:xfrm>
              <a:off x="0" y="-57150"/>
              <a:ext cx="2949425" cy="648644"/>
            </a:xfrm>
            <a:prstGeom prst="rect">
              <a:avLst/>
            </a:prstGeom>
          </p:spPr>
          <p:txBody>
            <a:bodyPr lIns="50800" tIns="50800" rIns="50800" bIns="50800" rtlCol="0" anchor="ctr"/>
            <a:lstStyle/>
            <a:p>
              <a:pPr algn="ctr">
                <a:lnSpc>
                  <a:spcPts val="3729"/>
                </a:lnSpc>
              </a:pPr>
              <a:endParaRPr/>
            </a:p>
          </p:txBody>
        </p:sp>
      </p:grpSp>
      <p:sp>
        <p:nvSpPr>
          <p:cNvPr id="20" name="TextBox 20"/>
          <p:cNvSpPr txBox="1"/>
          <p:nvPr/>
        </p:nvSpPr>
        <p:spPr>
          <a:xfrm>
            <a:off x="2564405" y="207125"/>
            <a:ext cx="11697514" cy="1267968"/>
          </a:xfrm>
          <a:prstGeom prst="rect">
            <a:avLst/>
          </a:prstGeom>
        </p:spPr>
        <p:txBody>
          <a:bodyPr lIns="0" tIns="0" rIns="0" bIns="0" rtlCol="0" anchor="t">
            <a:spAutoFit/>
          </a:bodyPr>
          <a:lstStyle/>
          <a:p>
            <a:pPr>
              <a:lnSpc>
                <a:spcPts val="4955"/>
              </a:lnSpc>
            </a:pPr>
            <a:r>
              <a:rPr lang="en-US" sz="4200">
                <a:solidFill>
                  <a:srgbClr val="FFFFFF"/>
                </a:solidFill>
                <a:latin typeface="Emblema One"/>
              </a:rPr>
              <a:t>Data Science - czym jest i dlaczego jest taka ważna</a:t>
            </a:r>
          </a:p>
        </p:txBody>
      </p:sp>
      <p:sp>
        <p:nvSpPr>
          <p:cNvPr id="21" name="TextBox 21"/>
          <p:cNvSpPr txBox="1"/>
          <p:nvPr/>
        </p:nvSpPr>
        <p:spPr>
          <a:xfrm>
            <a:off x="334703" y="2069265"/>
            <a:ext cx="7493855" cy="3006578"/>
          </a:xfrm>
          <a:prstGeom prst="rect">
            <a:avLst/>
          </a:prstGeom>
        </p:spPr>
        <p:txBody>
          <a:bodyPr lIns="0" tIns="0" rIns="0" bIns="0" rtlCol="0" anchor="t">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id="22" name="TextBox 22"/>
          <p:cNvSpPr txBox="1"/>
          <p:nvPr/>
        </p:nvSpPr>
        <p:spPr>
          <a:xfrm>
            <a:off x="9656329" y="3890950"/>
            <a:ext cx="8286161" cy="1406525"/>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id="23" name="TextBox 23"/>
          <p:cNvSpPr txBox="1"/>
          <p:nvPr/>
        </p:nvSpPr>
        <p:spPr>
          <a:xfrm>
            <a:off x="6848980" y="7256253"/>
            <a:ext cx="10410320" cy="1758950"/>
          </a:xfrm>
          <a:prstGeom prst="rect">
            <a:avLst/>
          </a:prstGeom>
        </p:spPr>
        <p:txBody>
          <a:bodyPr lIns="0" tIns="0" rIns="0" bIns="0" rtlCol="0" anchor="t">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 Objects</a:t>
              </a:r>
            </a:p>
          </p:txBody>
        </p:sp>
      </p:grpSp>
      <p:sp>
        <p:nvSpPr>
          <p:cNvPr id="8" name="Freeform 8"/>
          <p:cNvSpPr/>
          <p:nvPr/>
        </p:nvSpPr>
        <p:spPr>
          <a:xfrm>
            <a:off x="6737711" y="3458363"/>
            <a:ext cx="10521589" cy="6760165"/>
          </a:xfrm>
          <a:custGeom>
            <a:avLst/>
            <a:gdLst/>
            <a:ahLst/>
            <a:cxnLst/>
            <a:rect l="l" t="t" r="r" b="b"/>
            <a:pathLst>
              <a:path w="10521589" h="6760165">
                <a:moveTo>
                  <a:pt x="0" y="0"/>
                </a:moveTo>
                <a:lnTo>
                  <a:pt x="10521589" y="0"/>
                </a:lnTo>
                <a:lnTo>
                  <a:pt x="10521589" y="6760164"/>
                </a:lnTo>
                <a:lnTo>
                  <a:pt x="0" y="676016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6"/>
          <a:srcRect/>
          <a:stretch>
            <a:fillRect/>
          </a:stretch>
        </p:blipFill>
        <p:spPr>
          <a:xfrm>
            <a:off x="5337709" y="5623610"/>
            <a:ext cx="1400002" cy="273000"/>
          </a:xfrm>
          <a:prstGeom prst="rect">
            <a:avLst/>
          </a:prstGeom>
        </p:spPr>
      </p:pic>
      <p:sp>
        <p:nvSpPr>
          <p:cNvPr id="10" name="Freeform 10"/>
          <p:cNvSpPr/>
          <p:nvPr/>
        </p:nvSpPr>
        <p:spPr>
          <a:xfrm>
            <a:off x="729108" y="7130915"/>
            <a:ext cx="5036897" cy="2127385"/>
          </a:xfrm>
          <a:custGeom>
            <a:avLst/>
            <a:gdLst/>
            <a:ahLst/>
            <a:cxnLst/>
            <a:rect l="l" t="t" r="r" b="b"/>
            <a:pathLst>
              <a:path w="5036897" h="2127385">
                <a:moveTo>
                  <a:pt x="0" y="0"/>
                </a:moveTo>
                <a:lnTo>
                  <a:pt x="5036897" y="0"/>
                </a:lnTo>
                <a:lnTo>
                  <a:pt x="5036897" y="2127385"/>
                </a:lnTo>
                <a:lnTo>
                  <a:pt x="0" y="2127385"/>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sp>
        <p:nvSpPr>
          <p:cNvPr id="11" name="TextBox 11"/>
          <p:cNvSpPr txBox="1"/>
          <p:nvPr/>
        </p:nvSpPr>
        <p:spPr>
          <a:xfrm>
            <a:off x="274193" y="1221642"/>
            <a:ext cx="9799688" cy="2539365"/>
          </a:xfrm>
          <a:prstGeom prst="rect">
            <a:avLst/>
          </a:prstGeom>
        </p:spPr>
        <p:txBody>
          <a:bodyPr lIns="0" tIns="0" rIns="0" bIns="0" rtlCol="0" anchor="t">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lvl="1" indent="-259080">
              <a:lnSpc>
                <a:spcPts val="3359"/>
              </a:lnSpc>
              <a:buFont typeface="Arial"/>
              <a:buChar char="•"/>
            </a:pPr>
            <a:r>
              <a:rPr lang="en-US" sz="2400">
                <a:solidFill>
                  <a:srgbClr val="FFFFFF"/>
                </a:solidFill>
                <a:latin typeface="Emblema One"/>
              </a:rPr>
              <a:t>są niezmienne</a:t>
            </a:r>
          </a:p>
          <a:p>
            <a:pPr marL="518160" lvl="1" indent="-259080">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id="12" name="TextBox 12"/>
          <p:cNvSpPr txBox="1"/>
          <p:nvPr/>
        </p:nvSpPr>
        <p:spPr>
          <a:xfrm>
            <a:off x="539778" y="5095875"/>
            <a:ext cx="5036897"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2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alphaModFix amt="77000"/>
            </a:blip>
            <a:stretch>
              <a:fillRect/>
            </a:stretch>
          </a:blipFill>
        </p:spPr>
        <p:txBody>
          <a:bodyPr/>
          <a:lstStyle/>
          <a:p>
            <a:endParaRPr lang="pl-PL"/>
          </a:p>
        </p:txBody>
      </p:sp>
      <p:sp>
        <p:nvSpPr>
          <p:cNvPr id="4" name="Freeform 4"/>
          <p:cNvSpPr/>
          <p:nvPr/>
        </p:nvSpPr>
        <p:spPr>
          <a:xfrm rot="-447366">
            <a:off x="14912034" y="-19452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Reindexing</a:t>
              </a:r>
            </a:p>
          </p:txBody>
        </p:sp>
      </p:grpSp>
      <p:sp>
        <p:nvSpPr>
          <p:cNvPr id="9" name="Freeform 9"/>
          <p:cNvSpPr/>
          <p:nvPr/>
        </p:nvSpPr>
        <p:spPr>
          <a:xfrm>
            <a:off x="274193" y="1549359"/>
            <a:ext cx="7577814" cy="7902789"/>
          </a:xfrm>
          <a:custGeom>
            <a:avLst/>
            <a:gdLst/>
            <a:ahLst/>
            <a:cxnLst/>
            <a:rect l="l" t="t" r="r" b="b"/>
            <a:pathLst>
              <a:path w="7577814" h="7902789">
                <a:moveTo>
                  <a:pt x="0" y="0"/>
                </a:moveTo>
                <a:lnTo>
                  <a:pt x="7577814" y="0"/>
                </a:lnTo>
                <a:lnTo>
                  <a:pt x="7577814" y="7902788"/>
                </a:lnTo>
                <a:lnTo>
                  <a:pt x="0" y="790278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623916">
            <a:off x="7964226" y="4245193"/>
            <a:ext cx="741269" cy="797064"/>
          </a:xfrm>
          <a:prstGeom prst="rect">
            <a:avLst/>
          </a:prstGeom>
        </p:spPr>
      </p:pic>
      <p:sp>
        <p:nvSpPr>
          <p:cNvPr id="11" name="TextBox 11"/>
          <p:cNvSpPr txBox="1"/>
          <p:nvPr/>
        </p:nvSpPr>
        <p:spPr>
          <a:xfrm>
            <a:off x="8334861" y="4938100"/>
            <a:ext cx="6156515"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id="12" name="Picture 12"/>
          <p:cNvPicPr>
            <a:picLocks noChangeAspect="1"/>
          </p:cNvPicPr>
          <p:nvPr/>
        </p:nvPicPr>
        <p:blipFill>
          <a:blip r:embed="rId6"/>
          <a:srcRect/>
          <a:stretch>
            <a:fillRect/>
          </a:stretch>
        </p:blipFill>
        <p:spPr>
          <a:xfrm rot="9623916">
            <a:off x="7964226" y="6874665"/>
            <a:ext cx="741269" cy="797064"/>
          </a:xfrm>
          <a:prstGeom prst="rect">
            <a:avLst/>
          </a:prstGeom>
        </p:spPr>
      </p:pic>
      <p:sp>
        <p:nvSpPr>
          <p:cNvPr id="13" name="TextBox 13"/>
          <p:cNvSpPr txBox="1"/>
          <p:nvPr/>
        </p:nvSpPr>
        <p:spPr>
          <a:xfrm>
            <a:off x="8129133" y="7553454"/>
            <a:ext cx="8430359"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1567620" y="1556215"/>
            <a:ext cx="8998019" cy="7492955"/>
          </a:xfrm>
          <a:custGeom>
            <a:avLst/>
            <a:gdLst/>
            <a:ahLst/>
            <a:cxnLst/>
            <a:rect l="l" t="t" r="r" b="b"/>
            <a:pathLst>
              <a:path w="8998019" h="7492955">
                <a:moveTo>
                  <a:pt x="0" y="0"/>
                </a:moveTo>
                <a:lnTo>
                  <a:pt x="8998019" y="0"/>
                </a:lnTo>
                <a:lnTo>
                  <a:pt x="8998019" y="7492955"/>
                </a:lnTo>
                <a:lnTo>
                  <a:pt x="0" y="749295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9990935">
            <a:off x="10662383" y="4707023"/>
            <a:ext cx="867012" cy="932271"/>
          </a:xfrm>
          <a:prstGeom prst="rect">
            <a:avLst/>
          </a:prstGeom>
        </p:spPr>
      </p:pic>
      <p:pic>
        <p:nvPicPr>
          <p:cNvPr id="6" name="Picture 6"/>
          <p:cNvPicPr>
            <a:picLocks noChangeAspect="1"/>
          </p:cNvPicPr>
          <p:nvPr/>
        </p:nvPicPr>
        <p:blipFill>
          <a:blip r:embed="rId5"/>
          <a:srcRect/>
          <a:stretch>
            <a:fillRect/>
          </a:stretch>
        </p:blipFill>
        <p:spPr>
          <a:xfrm rot="5836847">
            <a:off x="10637294" y="6197649"/>
            <a:ext cx="741269" cy="797064"/>
          </a:xfrm>
          <a:prstGeom prst="rect">
            <a:avLst/>
          </a:prstGeom>
        </p:spPr>
      </p:pic>
      <p:sp>
        <p:nvSpPr>
          <p:cNvPr id="7" name="TextBox 7"/>
          <p:cNvSpPr txBox="1"/>
          <p:nvPr/>
        </p:nvSpPr>
        <p:spPr>
          <a:xfrm>
            <a:off x="11738481" y="5352216"/>
            <a:ext cx="5807977"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72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Indexing, Selection, Filtering</a:t>
              </a:r>
            </a:p>
          </p:txBody>
        </p:sp>
      </p:grpSp>
      <p:sp>
        <p:nvSpPr>
          <p:cNvPr id="9" name="Freeform 9"/>
          <p:cNvSpPr/>
          <p:nvPr/>
        </p:nvSpPr>
        <p:spPr>
          <a:xfrm>
            <a:off x="112791" y="1028700"/>
            <a:ext cx="5319614" cy="9258300"/>
          </a:xfrm>
          <a:custGeom>
            <a:avLst/>
            <a:gdLst/>
            <a:ahLst/>
            <a:cxnLst/>
            <a:rect l="l" t="t" r="r" b="b"/>
            <a:pathLst>
              <a:path w="5319614" h="9258300">
                <a:moveTo>
                  <a:pt x="0" y="0"/>
                </a:moveTo>
                <a:lnTo>
                  <a:pt x="5319614" y="0"/>
                </a:lnTo>
                <a:lnTo>
                  <a:pt x="5319614" y="9258300"/>
                </a:lnTo>
                <a:lnTo>
                  <a:pt x="0" y="9258300"/>
                </a:lnTo>
                <a:lnTo>
                  <a:pt x="0" y="0"/>
                </a:lnTo>
                <a:close/>
              </a:path>
            </a:pathLst>
          </a:custGeom>
          <a:blipFill>
            <a:blip r:embed="rId5"/>
            <a:stretch>
              <a:fillRect r="-1482"/>
            </a:stretch>
          </a:blipFill>
          <a:ln w="38100" cap="sq">
            <a:solidFill>
              <a:srgbClr val="FFFFFF"/>
            </a:solidFill>
            <a:prstDash val="solid"/>
            <a:miter/>
          </a:ln>
        </p:spPr>
        <p:txBody>
          <a:bodyPr/>
          <a:lstStyle/>
          <a:p>
            <a:endParaRPr lang="pl-PL"/>
          </a:p>
        </p:txBody>
      </p:sp>
      <p:sp>
        <p:nvSpPr>
          <p:cNvPr id="10" name="TextBox 10"/>
          <p:cNvSpPr txBox="1"/>
          <p:nvPr/>
        </p:nvSpPr>
        <p:spPr>
          <a:xfrm>
            <a:off x="7354116" y="1525736"/>
            <a:ext cx="748039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Indeksowanie </a:t>
            </a:r>
            <a:r>
              <a:rPr lang="en-US" sz="2400">
                <a:solidFill>
                  <a:srgbClr val="38B6FF"/>
                </a:solidFill>
                <a:latin typeface="Emblema One"/>
              </a:rPr>
              <a:t>Series </a:t>
            </a:r>
            <a:r>
              <a:rPr lang="en-US" sz="2400">
                <a:solidFill>
                  <a:srgbClr val="FFFFFF"/>
                </a:solidFill>
                <a:latin typeface="Emblema One"/>
              </a:rPr>
              <a:t>działa bardzo podobnie do rozwiązań stosowanych w </a:t>
            </a:r>
            <a:r>
              <a:rPr lang="en-US" sz="2400">
                <a:solidFill>
                  <a:srgbClr val="38B6FF"/>
                </a:solidFill>
                <a:latin typeface="Emblema One"/>
              </a:rPr>
              <a:t>NumPy</a:t>
            </a:r>
            <a:r>
              <a:rPr lang="en-US" sz="2400">
                <a:solidFill>
                  <a:srgbClr val="FFFFFF"/>
                </a:solidFill>
                <a:latin typeface="Emblema One"/>
              </a:rPr>
              <a:t>. Jedynie dodano możliwość indeksowania po wartościach indeksów.</a:t>
            </a:r>
          </a:p>
        </p:txBody>
      </p:sp>
      <p:grpSp>
        <p:nvGrpSpPr>
          <p:cNvPr id="11" name="Group 11"/>
          <p:cNvGrpSpPr/>
          <p:nvPr/>
        </p:nvGrpSpPr>
        <p:grpSpPr>
          <a:xfrm>
            <a:off x="5432405" y="6860943"/>
            <a:ext cx="9106181" cy="725170"/>
            <a:chOff x="0" y="0"/>
            <a:chExt cx="12141574" cy="966893"/>
          </a:xfrm>
        </p:grpSpPr>
        <p:pic>
          <p:nvPicPr>
            <p:cNvPr id="12" name="Picture 12"/>
            <p:cNvPicPr>
              <a:picLocks noChangeAspect="1"/>
            </p:cNvPicPr>
            <p:nvPr/>
          </p:nvPicPr>
          <p:blipFill>
            <a:blip r:embed="rId6"/>
            <a:srcRect/>
            <a:stretch>
              <a:fillRect/>
            </a:stretch>
          </p:blipFill>
          <p:spPr>
            <a:xfrm rot="-10800000">
              <a:off x="0" y="379796"/>
              <a:ext cx="1866669" cy="364000"/>
            </a:xfrm>
            <a:prstGeom prst="rect">
              <a:avLst/>
            </a:prstGeom>
          </p:spPr>
        </p:pic>
        <p:sp>
          <p:nvSpPr>
            <p:cNvPr id="13" name="TextBox 13"/>
            <p:cNvSpPr txBox="1"/>
            <p:nvPr/>
          </p:nvSpPr>
          <p:spPr>
            <a:xfrm>
              <a:off x="2061686" y="-47625"/>
              <a:ext cx="10079888" cy="1014518"/>
            </a:xfrm>
            <a:prstGeom prst="rect">
              <a:avLst/>
            </a:prstGeom>
          </p:spPr>
          <p:txBody>
            <a:bodyPr lIns="0" tIns="0" rIns="0" bIns="0" rtlCol="0" anchor="t">
              <a:spAutoFit/>
            </a:bodyPr>
            <a:lstStyle/>
            <a:p>
              <a:pPr>
                <a:lnSpc>
                  <a:spcPts val="3079"/>
                </a:lnSpc>
              </a:pPr>
              <a:r>
                <a:rPr lang="en-US" sz="2199">
                  <a:solidFill>
                    <a:srgbClr val="FFFFFF"/>
                  </a:solidFill>
                  <a:latin typeface="Emblema One"/>
                </a:rPr>
                <a:t>wartość końcowego indeksu również zawiera się w wyniku</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22929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sp>
        <p:nvSpPr>
          <p:cNvPr id="6" name="Freeform 6"/>
          <p:cNvSpPr/>
          <p:nvPr/>
        </p:nvSpPr>
        <p:spPr>
          <a:xfrm>
            <a:off x="173553" y="295850"/>
            <a:ext cx="7784207" cy="9695299"/>
          </a:xfrm>
          <a:custGeom>
            <a:avLst/>
            <a:gdLst/>
            <a:ahLst/>
            <a:cxnLst/>
            <a:rect l="l" t="t" r="r" b="b"/>
            <a:pathLst>
              <a:path w="7784207" h="9695299">
                <a:moveTo>
                  <a:pt x="0" y="0"/>
                </a:moveTo>
                <a:lnTo>
                  <a:pt x="7784207" y="0"/>
                </a:lnTo>
                <a:lnTo>
                  <a:pt x="7784207" y="9695300"/>
                </a:lnTo>
                <a:lnTo>
                  <a:pt x="0" y="96953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Freeform 7"/>
          <p:cNvSpPr/>
          <p:nvPr/>
        </p:nvSpPr>
        <p:spPr>
          <a:xfrm>
            <a:off x="12434544" y="452936"/>
            <a:ext cx="5674438" cy="9381128"/>
          </a:xfrm>
          <a:custGeom>
            <a:avLst/>
            <a:gdLst/>
            <a:ahLst/>
            <a:cxnLst/>
            <a:rect l="l" t="t" r="r" b="b"/>
            <a:pathLst>
              <a:path w="5674438" h="9381128">
                <a:moveTo>
                  <a:pt x="0" y="0"/>
                </a:moveTo>
                <a:lnTo>
                  <a:pt x="5674438" y="0"/>
                </a:lnTo>
                <a:lnTo>
                  <a:pt x="5674438" y="9381128"/>
                </a:lnTo>
                <a:lnTo>
                  <a:pt x="0" y="9381128"/>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7"/>
          <a:srcRect/>
          <a:stretch>
            <a:fillRect/>
          </a:stretch>
        </p:blipFill>
        <p:spPr>
          <a:xfrm rot="-712722">
            <a:off x="11100489" y="3105573"/>
            <a:ext cx="1324382" cy="231767"/>
          </a:xfrm>
          <a:prstGeom prst="rect">
            <a:avLst/>
          </a:prstGeom>
        </p:spPr>
      </p:pic>
      <p:sp>
        <p:nvSpPr>
          <p:cNvPr id="9" name="TextBox 9"/>
          <p:cNvSpPr txBox="1"/>
          <p:nvPr/>
        </p:nvSpPr>
        <p:spPr>
          <a:xfrm>
            <a:off x="7957760" y="3423539"/>
            <a:ext cx="4476784"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loc()</a:t>
            </a:r>
            <a:r>
              <a:rPr lang="en-US" sz="2199">
                <a:solidFill>
                  <a:srgbClr val="FFFFFF"/>
                </a:solidFill>
                <a:latin typeface="Emblema One"/>
              </a:rPr>
              <a:t> działa z nazwami indeksów</a:t>
            </a:r>
          </a:p>
        </p:txBody>
      </p:sp>
      <p:sp>
        <p:nvSpPr>
          <p:cNvPr id="10" name="TextBox 10"/>
          <p:cNvSpPr txBox="1"/>
          <p:nvPr/>
        </p:nvSpPr>
        <p:spPr>
          <a:xfrm>
            <a:off x="8125937" y="8395059"/>
            <a:ext cx="447678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iloc()</a:t>
            </a:r>
            <a:r>
              <a:rPr lang="en-US" sz="2199">
                <a:solidFill>
                  <a:srgbClr val="FFFFFF"/>
                </a:solidFill>
                <a:latin typeface="Emblema One"/>
              </a:rPr>
              <a:t> przyjmuje jako argumenty integer określające pozycje danych</a:t>
            </a:r>
          </a:p>
        </p:txBody>
      </p:sp>
      <p:pic>
        <p:nvPicPr>
          <p:cNvPr id="11" name="Picture 11"/>
          <p:cNvPicPr>
            <a:picLocks noChangeAspect="1"/>
          </p:cNvPicPr>
          <p:nvPr/>
        </p:nvPicPr>
        <p:blipFill>
          <a:blip r:embed="rId7"/>
          <a:srcRect/>
          <a:stretch>
            <a:fillRect/>
          </a:stretch>
        </p:blipFill>
        <p:spPr>
          <a:xfrm rot="-712722">
            <a:off x="11100489" y="8012729"/>
            <a:ext cx="1324382" cy="23176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4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Sorting and Ranking</a:t>
              </a:r>
            </a:p>
          </p:txBody>
        </p:sp>
      </p:grpSp>
      <p:sp>
        <p:nvSpPr>
          <p:cNvPr id="7" name="Freeform 7"/>
          <p:cNvSpPr/>
          <p:nvPr/>
        </p:nvSpPr>
        <p:spPr>
          <a:xfrm>
            <a:off x="9144000" y="1156295"/>
            <a:ext cx="8938631" cy="9002251"/>
          </a:xfrm>
          <a:custGeom>
            <a:avLst/>
            <a:gdLst/>
            <a:ahLst/>
            <a:cxnLst/>
            <a:rect l="l" t="t" r="r" b="b"/>
            <a:pathLst>
              <a:path w="8938631" h="9002251">
                <a:moveTo>
                  <a:pt x="0" y="0"/>
                </a:moveTo>
                <a:lnTo>
                  <a:pt x="8938631" y="0"/>
                </a:lnTo>
                <a:lnTo>
                  <a:pt x="8938631" y="9002251"/>
                </a:lnTo>
                <a:lnTo>
                  <a:pt x="0" y="9002251"/>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320115" y="1108670"/>
            <a:ext cx="1008368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Sortowania struktur danych według wybranych kryteriów jest kolejną wbudowaną w </a:t>
            </a:r>
            <a:r>
              <a:rPr lang="en-US" sz="2400">
                <a:solidFill>
                  <a:srgbClr val="38B6FF"/>
                </a:solidFill>
                <a:latin typeface="Emblema One"/>
              </a:rPr>
              <a:t>Pandas</a:t>
            </a:r>
            <a:r>
              <a:rPr lang="en-US" sz="2400">
                <a:solidFill>
                  <a:srgbClr val="FFFFFF"/>
                </a:solidFill>
                <a:latin typeface="Emblema One"/>
              </a:rPr>
              <a:t> funkcjonalnością. Np: użycie funkcji </a:t>
            </a:r>
            <a:r>
              <a:rPr lang="en-US" sz="2400">
                <a:solidFill>
                  <a:srgbClr val="38B6FF"/>
                </a:solidFill>
                <a:latin typeface="Emblema One"/>
              </a:rPr>
              <a:t>sort_index()</a:t>
            </a:r>
            <a:r>
              <a:rPr lang="en-US" sz="2400">
                <a:solidFill>
                  <a:srgbClr val="FFFFFF"/>
                </a:solidFill>
                <a:latin typeface="Emblema One"/>
              </a:rPr>
              <a:t> sortuje dane indeksów alfabetycznie.</a:t>
            </a:r>
          </a:p>
        </p:txBody>
      </p:sp>
      <p:pic>
        <p:nvPicPr>
          <p:cNvPr id="9" name="Picture 9"/>
          <p:cNvPicPr>
            <a:picLocks noChangeAspect="1"/>
          </p:cNvPicPr>
          <p:nvPr/>
        </p:nvPicPr>
        <p:blipFill>
          <a:blip r:embed="rId5"/>
          <a:srcRect/>
          <a:stretch>
            <a:fillRect/>
          </a:stretch>
        </p:blipFill>
        <p:spPr>
          <a:xfrm>
            <a:off x="7743998" y="8858004"/>
            <a:ext cx="1400002" cy="273000"/>
          </a:xfrm>
          <a:prstGeom prst="rect">
            <a:avLst/>
          </a:prstGeom>
        </p:spPr>
      </p:pic>
      <p:sp>
        <p:nvSpPr>
          <p:cNvPr id="10" name="TextBox 10"/>
          <p:cNvSpPr txBox="1"/>
          <p:nvPr/>
        </p:nvSpPr>
        <p:spPr>
          <a:xfrm>
            <a:off x="1028700" y="8389031"/>
            <a:ext cx="6756648"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indeksu sortowane są rosnąco (czyli w tym wypadku zgodnie z alfabetem)</a:t>
            </a:r>
          </a:p>
        </p:txBody>
      </p:sp>
      <p:pic>
        <p:nvPicPr>
          <p:cNvPr id="11" name="Picture 11"/>
          <p:cNvPicPr>
            <a:picLocks noChangeAspect="1"/>
          </p:cNvPicPr>
          <p:nvPr/>
        </p:nvPicPr>
        <p:blipFill>
          <a:blip r:embed="rId5"/>
          <a:srcRect/>
          <a:stretch>
            <a:fillRect/>
          </a:stretch>
        </p:blipFill>
        <p:spPr>
          <a:xfrm>
            <a:off x="7743998" y="6270488"/>
            <a:ext cx="1400002" cy="273000"/>
          </a:xfrm>
          <a:prstGeom prst="rect">
            <a:avLst/>
          </a:prstGeom>
        </p:spPr>
      </p:pic>
      <p:sp>
        <p:nvSpPr>
          <p:cNvPr id="12" name="TextBox 12"/>
          <p:cNvSpPr txBox="1"/>
          <p:nvPr/>
        </p:nvSpPr>
        <p:spPr>
          <a:xfrm>
            <a:off x="2946067" y="5742754"/>
            <a:ext cx="5036897" cy="1163320"/>
          </a:xfrm>
          <a:prstGeom prst="rect">
            <a:avLst/>
          </a:prstGeom>
        </p:spPr>
        <p:txBody>
          <a:bodyPr lIns="0" tIns="0" rIns="0" bIns="0" rtlCol="0" anchor="t">
            <a:spAutoFit/>
          </a:bodyPr>
          <a:lstStyle/>
          <a:p>
            <a:pPr>
              <a:lnSpc>
                <a:spcPts val="3079"/>
              </a:lnSpc>
            </a:pPr>
            <a:r>
              <a:rPr lang="en-US" sz="2199">
                <a:solidFill>
                  <a:srgbClr val="FFFFFF"/>
                </a:solidFill>
                <a:latin typeface="Emblema One"/>
              </a:rPr>
              <a:t>Dla </a:t>
            </a:r>
            <a:r>
              <a:rPr lang="en-US" sz="2199">
                <a:solidFill>
                  <a:srgbClr val="38B6FF"/>
                </a:solidFill>
                <a:latin typeface="Emblema One"/>
              </a:rPr>
              <a:t>DataFrame </a:t>
            </a:r>
            <a:r>
              <a:rPr lang="en-US" sz="2199">
                <a:solidFill>
                  <a:srgbClr val="FFFFFF"/>
                </a:solidFill>
                <a:latin typeface="Emblema One"/>
              </a:rPr>
              <a:t>może wybrać, dla której osi chcemy zastosować sortowanie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58692" y="-457968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alphaModFix amt="71000"/>
            </a:blip>
            <a:stretch>
              <a:fillRect/>
            </a:stretch>
          </a:blipFill>
        </p:spPr>
        <p:txBody>
          <a:bodyPr/>
          <a:lstStyle/>
          <a:p>
            <a:endParaRPr lang="pl-PL"/>
          </a:p>
        </p:txBody>
      </p:sp>
      <p:sp>
        <p:nvSpPr>
          <p:cNvPr id="3" name="Freeform 3"/>
          <p:cNvSpPr/>
          <p:nvPr/>
        </p:nvSpPr>
        <p:spPr>
          <a:xfrm rot="-2715964">
            <a:off x="15663996" y="2147971"/>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94189" y="1487542"/>
            <a:ext cx="7804109" cy="6552818"/>
          </a:xfrm>
          <a:custGeom>
            <a:avLst/>
            <a:gdLst/>
            <a:ahLst/>
            <a:cxnLst/>
            <a:rect l="l" t="t" r="r" b="b"/>
            <a:pathLst>
              <a:path w="7804109" h="6552818">
                <a:moveTo>
                  <a:pt x="0" y="0"/>
                </a:moveTo>
                <a:lnTo>
                  <a:pt x="7804109" y="0"/>
                </a:lnTo>
                <a:lnTo>
                  <a:pt x="7804109" y="6552817"/>
                </a:lnTo>
                <a:lnTo>
                  <a:pt x="0" y="6552817"/>
                </a:lnTo>
                <a:lnTo>
                  <a:pt x="0" y="0"/>
                </a:lnTo>
                <a:close/>
              </a:path>
            </a:pathLst>
          </a:custGeom>
          <a:blipFill>
            <a:blip r:embed="rId4"/>
            <a:stretch>
              <a:fillRect/>
            </a:stretch>
          </a:blipFill>
        </p:spPr>
        <p:txBody>
          <a:bodyPr/>
          <a:lstStyle/>
          <a:p>
            <a:endParaRPr lang="pl-PL"/>
          </a:p>
        </p:txBody>
      </p:sp>
      <p:pic>
        <p:nvPicPr>
          <p:cNvPr id="6" name="Picture 6"/>
          <p:cNvPicPr>
            <a:picLocks noChangeAspect="1"/>
          </p:cNvPicPr>
          <p:nvPr/>
        </p:nvPicPr>
        <p:blipFill>
          <a:blip r:embed="rId5"/>
          <a:srcRect/>
          <a:stretch>
            <a:fillRect/>
          </a:stretch>
        </p:blipFill>
        <p:spPr>
          <a:xfrm rot="-6469842">
            <a:off x="2867257" y="5496501"/>
            <a:ext cx="2457973" cy="2642982"/>
          </a:xfrm>
          <a:prstGeom prst="rect">
            <a:avLst/>
          </a:prstGeom>
        </p:spPr>
      </p:pic>
      <p:sp>
        <p:nvSpPr>
          <p:cNvPr id="7" name="Freeform 7"/>
          <p:cNvSpPr/>
          <p:nvPr/>
        </p:nvSpPr>
        <p:spPr>
          <a:xfrm>
            <a:off x="11343197" y="1133529"/>
            <a:ext cx="6688181" cy="8885726"/>
          </a:xfrm>
          <a:custGeom>
            <a:avLst/>
            <a:gdLst/>
            <a:ahLst/>
            <a:cxnLst/>
            <a:rect l="l" t="t" r="r" b="b"/>
            <a:pathLst>
              <a:path w="6688181" h="8885726">
                <a:moveTo>
                  <a:pt x="0" y="0"/>
                </a:moveTo>
                <a:lnTo>
                  <a:pt x="6688181" y="0"/>
                </a:lnTo>
                <a:lnTo>
                  <a:pt x="6688181" y="8885727"/>
                </a:lnTo>
                <a:lnTo>
                  <a:pt x="0" y="888572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194189" y="121536"/>
            <a:ext cx="8647928" cy="1243965"/>
          </a:xfrm>
          <a:prstGeom prst="rect">
            <a:avLst/>
          </a:prstGeom>
        </p:spPr>
        <p:txBody>
          <a:bodyPr lIns="0" tIns="0" rIns="0" bIns="0" rtlCol="0" anchor="t">
            <a:spAutoFit/>
          </a:bodyPr>
          <a:lstStyle/>
          <a:p>
            <a:pPr>
              <a:lnSpc>
                <a:spcPts val="3359"/>
              </a:lnSpc>
            </a:pPr>
            <a:r>
              <a:rPr lang="en-US" sz="2400">
                <a:solidFill>
                  <a:srgbClr val="FFFFFF"/>
                </a:solidFill>
                <a:latin typeface="Emblema One"/>
              </a:rPr>
              <a:t>Dzięki metodzie </a:t>
            </a:r>
            <a:r>
              <a:rPr lang="en-US" sz="2400">
                <a:solidFill>
                  <a:srgbClr val="38B6FF"/>
                </a:solidFill>
                <a:latin typeface="Emblema One"/>
              </a:rPr>
              <a:t>sort_values()</a:t>
            </a:r>
            <a:r>
              <a:rPr lang="en-US" sz="2400">
                <a:solidFill>
                  <a:srgbClr val="FFFFFF"/>
                </a:solidFill>
                <a:latin typeface="Emblema One"/>
              </a:rPr>
              <a:t> możliwe jest sortowanie biorąc pod uwagę wartości zawarte w </a:t>
            </a:r>
            <a:r>
              <a:rPr lang="en-US" sz="2400">
                <a:solidFill>
                  <a:srgbClr val="38B6FF"/>
                </a:solidFill>
                <a:latin typeface="Emblema One"/>
              </a:rPr>
              <a:t>Series</a:t>
            </a:r>
            <a:r>
              <a:rPr lang="en-US" sz="2400">
                <a:solidFill>
                  <a:srgbClr val="FFFFFF"/>
                </a:solidFill>
                <a:latin typeface="Emblema One"/>
              </a:rPr>
              <a:t> lub </a:t>
            </a:r>
            <a:r>
              <a:rPr lang="en-US" sz="2400">
                <a:solidFill>
                  <a:srgbClr val="38B6FF"/>
                </a:solidFill>
                <a:latin typeface="Emblema One"/>
              </a:rPr>
              <a:t>DataFrame</a:t>
            </a:r>
          </a:p>
        </p:txBody>
      </p:sp>
      <p:sp>
        <p:nvSpPr>
          <p:cNvPr id="9" name="TextBox 9"/>
          <p:cNvSpPr txBox="1"/>
          <p:nvPr/>
        </p:nvSpPr>
        <p:spPr>
          <a:xfrm>
            <a:off x="600159" y="8344967"/>
            <a:ext cx="5536391" cy="116332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aby sortować </a:t>
            </a:r>
            <a:r>
              <a:rPr lang="en-US" sz="2199">
                <a:solidFill>
                  <a:srgbClr val="38B6FF"/>
                </a:solidFill>
                <a:latin typeface="Emblema One"/>
              </a:rPr>
              <a:t>DataFrame</a:t>
            </a:r>
            <a:r>
              <a:rPr lang="en-US" sz="2199">
                <a:solidFill>
                  <a:srgbClr val="FFFFFF"/>
                </a:solidFill>
                <a:latin typeface="Emblema One"/>
              </a:rPr>
              <a:t> po wartościach konieczne jest określenie kolumn</a:t>
            </a:r>
          </a:p>
        </p:txBody>
      </p:sp>
      <p:sp>
        <p:nvSpPr>
          <p:cNvPr id="10" name="TextBox 10"/>
          <p:cNvSpPr txBox="1"/>
          <p:nvPr/>
        </p:nvSpPr>
        <p:spPr>
          <a:xfrm>
            <a:off x="9640072" y="203835"/>
            <a:ext cx="8647928"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Ranking jest bardzo podobny do </a:t>
            </a:r>
            <a:r>
              <a:rPr lang="en-US" sz="2400">
                <a:solidFill>
                  <a:srgbClr val="38B6FF"/>
                </a:solidFill>
                <a:latin typeface="Emblema One"/>
              </a:rPr>
              <a:t>indirect sort </a:t>
            </a:r>
            <a:r>
              <a:rPr lang="en-US" sz="2400">
                <a:solidFill>
                  <a:srgbClr val="FFFFFF"/>
                </a:solidFill>
                <a:latin typeface="Emblema One"/>
              </a:rPr>
              <a:t>wprowadzonego w </a:t>
            </a:r>
            <a:r>
              <a:rPr lang="en-US" sz="2400">
                <a:solidFill>
                  <a:srgbClr val="38B6FF"/>
                </a:solidFill>
                <a:latin typeface="Emblema One"/>
              </a:rPr>
              <a:t>NumPy</a:t>
            </a:r>
          </a:p>
        </p:txBody>
      </p:sp>
      <p:pic>
        <p:nvPicPr>
          <p:cNvPr id="11" name="Picture 11"/>
          <p:cNvPicPr>
            <a:picLocks noChangeAspect="1"/>
          </p:cNvPicPr>
          <p:nvPr/>
        </p:nvPicPr>
        <p:blipFill>
          <a:blip r:embed="rId7"/>
          <a:srcRect/>
          <a:stretch>
            <a:fillRect/>
          </a:stretch>
        </p:blipFill>
        <p:spPr>
          <a:xfrm rot="-712722">
            <a:off x="10009141" y="4115335"/>
            <a:ext cx="1324382" cy="231767"/>
          </a:xfrm>
          <a:prstGeom prst="rect">
            <a:avLst/>
          </a:prstGeom>
        </p:spPr>
      </p:pic>
      <p:sp>
        <p:nvSpPr>
          <p:cNvPr id="12" name="TextBox 12"/>
          <p:cNvSpPr txBox="1"/>
          <p:nvPr/>
        </p:nvSpPr>
        <p:spPr>
          <a:xfrm>
            <a:off x="8185052" y="4433301"/>
            <a:ext cx="3158144" cy="155384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przypisywanie rang zgodnie z kolejnością występowania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alphaModFix amt="50000"/>
            </a:blip>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alphaModFix amt="65999"/>
            </a:blip>
            <a:stretch>
              <a:fillRect/>
            </a:stretch>
          </a:blipFill>
        </p:spPr>
        <p:txBody>
          <a:bodyPr/>
          <a:lstStyle/>
          <a:p>
            <a:endParaRPr lang="pl-PL"/>
          </a:p>
        </p:txBody>
      </p:sp>
      <p:sp>
        <p:nvSpPr>
          <p:cNvPr id="4" name="Freeform 4"/>
          <p:cNvSpPr/>
          <p:nvPr/>
        </p:nvSpPr>
        <p:spPr>
          <a:xfrm rot="313119">
            <a:off x="-3109196" y="417585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0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8013807" cy="826903"/>
            <a:chOff x="0" y="0"/>
            <a:chExt cx="24018409" cy="1102537"/>
          </a:xfrm>
        </p:grpSpPr>
        <p:sp>
          <p:nvSpPr>
            <p:cNvPr id="8" name="AutoShape 8"/>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Unique Values, Value Counts, Membership</a:t>
              </a:r>
            </a:p>
          </p:txBody>
        </p:sp>
      </p:grpSp>
      <p:sp>
        <p:nvSpPr>
          <p:cNvPr id="10" name="Freeform 10"/>
          <p:cNvSpPr/>
          <p:nvPr/>
        </p:nvSpPr>
        <p:spPr>
          <a:xfrm>
            <a:off x="145461" y="1163238"/>
            <a:ext cx="6908260" cy="8921359"/>
          </a:xfrm>
          <a:custGeom>
            <a:avLst/>
            <a:gdLst/>
            <a:ahLst/>
            <a:cxnLst/>
            <a:rect l="l" t="t" r="r" b="b"/>
            <a:pathLst>
              <a:path w="6908260" h="8921359">
                <a:moveTo>
                  <a:pt x="0" y="0"/>
                </a:moveTo>
                <a:lnTo>
                  <a:pt x="6908260" y="0"/>
                </a:lnTo>
                <a:lnTo>
                  <a:pt x="6908260" y="8921359"/>
                </a:lnTo>
                <a:lnTo>
                  <a:pt x="0" y="8921359"/>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1" name="Freeform 11"/>
          <p:cNvSpPr/>
          <p:nvPr/>
        </p:nvSpPr>
        <p:spPr>
          <a:xfrm>
            <a:off x="9698534" y="1163238"/>
            <a:ext cx="7701434" cy="7288857"/>
          </a:xfrm>
          <a:custGeom>
            <a:avLst/>
            <a:gdLst/>
            <a:ahLst/>
            <a:cxnLst/>
            <a:rect l="l" t="t" r="r" b="b"/>
            <a:pathLst>
              <a:path w="7701434" h="7288857">
                <a:moveTo>
                  <a:pt x="0" y="0"/>
                </a:moveTo>
                <a:lnTo>
                  <a:pt x="7701434" y="0"/>
                </a:lnTo>
                <a:lnTo>
                  <a:pt x="7701434" y="7288857"/>
                </a:lnTo>
                <a:lnTo>
                  <a:pt x="0" y="7288857"/>
                </a:lnTo>
                <a:lnTo>
                  <a:pt x="0" y="0"/>
                </a:lnTo>
                <a:close/>
              </a:path>
            </a:pathLst>
          </a:custGeom>
          <a:blipFill>
            <a:blip r:embed="rId7"/>
            <a:stretch>
              <a:fillRect/>
            </a:stretch>
          </a:blipFill>
          <a:ln w="38100" cap="sq">
            <a:solidFill>
              <a:srgbClr val="FFFFFF"/>
            </a:solidFill>
            <a:prstDash val="solid"/>
            <a:miter/>
          </a:ln>
        </p:spPr>
        <p:txBody>
          <a:bodyPr/>
          <a:lstStyle/>
          <a:p>
            <a:endParaRPr lang="pl-PL"/>
          </a:p>
        </p:txBody>
      </p:sp>
      <p:pic>
        <p:nvPicPr>
          <p:cNvPr id="12" name="Picture 12"/>
          <p:cNvPicPr>
            <a:picLocks noChangeAspect="1"/>
          </p:cNvPicPr>
          <p:nvPr/>
        </p:nvPicPr>
        <p:blipFill>
          <a:blip r:embed="rId8"/>
          <a:srcRect/>
          <a:stretch>
            <a:fillRect/>
          </a:stretch>
        </p:blipFill>
        <p:spPr>
          <a:xfrm rot="-6469842">
            <a:off x="14195525" y="6362209"/>
            <a:ext cx="2457973" cy="2642982"/>
          </a:xfrm>
          <a:prstGeom prst="rect">
            <a:avLst/>
          </a:prstGeom>
        </p:spPr>
      </p:pic>
      <p:sp>
        <p:nvSpPr>
          <p:cNvPr id="13" name="TextBox 13"/>
          <p:cNvSpPr txBox="1"/>
          <p:nvPr/>
        </p:nvSpPr>
        <p:spPr>
          <a:xfrm>
            <a:off x="9698534" y="9210675"/>
            <a:ext cx="8444005" cy="382270"/>
          </a:xfrm>
          <a:prstGeom prst="rect">
            <a:avLst/>
          </a:prstGeom>
        </p:spPr>
        <p:txBody>
          <a:bodyPr wrap="square" lIns="0" tIns="0" rIns="0" bIns="0" rtlCol="0" anchor="t">
            <a:spAutoFit/>
          </a:bodyPr>
          <a:lstStyle/>
          <a:p>
            <a:pPr algn="ctr">
              <a:lnSpc>
                <a:spcPts val="3079"/>
              </a:lnSpc>
            </a:pPr>
            <a:r>
              <a:rPr lang="en-US" sz="2199" dirty="0" err="1">
                <a:solidFill>
                  <a:srgbClr val="FFFFFF"/>
                </a:solidFill>
                <a:latin typeface="Emblema One"/>
              </a:rPr>
              <a:t>Wypełnianie</a:t>
            </a:r>
            <a:r>
              <a:rPr lang="en-US" sz="2199" dirty="0">
                <a:solidFill>
                  <a:srgbClr val="FFFFFF"/>
                </a:solidFill>
                <a:latin typeface="Emblema One"/>
              </a:rPr>
              <a:t> </a:t>
            </a:r>
            <a:r>
              <a:rPr lang="en-US" sz="2199" dirty="0" err="1">
                <a:solidFill>
                  <a:srgbClr val="FFFFFF"/>
                </a:solidFill>
                <a:latin typeface="Emblema One"/>
              </a:rPr>
              <a:t>brakujących</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wartościami</a:t>
            </a:r>
            <a:r>
              <a:rPr lang="en-US" sz="2199" dirty="0">
                <a:solidFill>
                  <a:srgbClr val="FFFFFF"/>
                </a:solidFill>
                <a:latin typeface="Emblema One"/>
              </a:rPr>
              <a:t> 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DataFrames</a:t>
              </a:r>
            </a:p>
          </p:txBody>
        </p:sp>
      </p:grpSp>
      <p:sp>
        <p:nvSpPr>
          <p:cNvPr id="8" name="Freeform 8"/>
          <p:cNvSpPr/>
          <p:nvPr/>
        </p:nvSpPr>
        <p:spPr>
          <a:xfrm>
            <a:off x="9642969" y="1158905"/>
            <a:ext cx="7743142" cy="9128095"/>
          </a:xfrm>
          <a:custGeom>
            <a:avLst/>
            <a:gdLst/>
            <a:ahLst/>
            <a:cxnLst/>
            <a:rect l="l" t="t" r="r" b="b"/>
            <a:pathLst>
              <a:path w="7743142" h="9128095">
                <a:moveTo>
                  <a:pt x="0" y="0"/>
                </a:moveTo>
                <a:lnTo>
                  <a:pt x="7743142" y="0"/>
                </a:lnTo>
                <a:lnTo>
                  <a:pt x="7743142" y="9128095"/>
                </a:lnTo>
                <a:lnTo>
                  <a:pt x="0" y="912809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115520"/>
            <a:ext cx="7212173" cy="2958465"/>
          </a:xfrm>
          <a:prstGeom prst="rect">
            <a:avLst/>
          </a:prstGeom>
        </p:spPr>
        <p:txBody>
          <a:bodyPr lIns="0" tIns="0" rIns="0" bIns="0" rtlCol="0" anchor="t">
            <a:spAutoFit/>
          </a:bodyPr>
          <a:lstStyle/>
          <a:p>
            <a:pPr>
              <a:lnSpc>
                <a:spcPts val="3359"/>
              </a:lnSpc>
            </a:pPr>
            <a:r>
              <a:rPr lang="en-US" sz="2400">
                <a:solidFill>
                  <a:srgbClr val="FFFFFF"/>
                </a:solidFill>
                <a:latin typeface="Emblema One"/>
              </a:rPr>
              <a:t>Metoda </a:t>
            </a:r>
            <a:r>
              <a:rPr lang="en-US" sz="2400">
                <a:solidFill>
                  <a:srgbClr val="38B6FF"/>
                </a:solidFill>
                <a:latin typeface="Emblema One"/>
              </a:rPr>
              <a:t>merge()</a:t>
            </a:r>
            <a:r>
              <a:rPr lang="en-US" sz="2400">
                <a:solidFill>
                  <a:srgbClr val="FFFFFF"/>
                </a:solidFill>
                <a:latin typeface="Emblema One"/>
              </a:rPr>
              <a:t> umożliwia nam połączenie dwóch obiektów </a:t>
            </a:r>
            <a:r>
              <a:rPr lang="en-US" sz="2400">
                <a:solidFill>
                  <a:srgbClr val="38B6FF"/>
                </a:solidFill>
                <a:latin typeface="Emblema One"/>
              </a:rPr>
              <a:t>DataFrame </a:t>
            </a:r>
            <a:r>
              <a:rPr lang="en-US" sz="2400">
                <a:solidFill>
                  <a:srgbClr val="FFFFFF"/>
                </a:solidFill>
                <a:latin typeface="Emblema One"/>
              </a:rPr>
              <a:t>na podstawie jednego lub wielu kluczy.  </a:t>
            </a:r>
          </a:p>
          <a:p>
            <a:pPr>
              <a:lnSpc>
                <a:spcPts val="3359"/>
              </a:lnSpc>
            </a:pPr>
            <a:r>
              <a:rPr lang="en-US" sz="2400">
                <a:solidFill>
                  <a:srgbClr val="FFFFFF"/>
                </a:solidFill>
                <a:latin typeface="Emblema One"/>
              </a:rPr>
              <a:t>Wyróżniamy dwa główne sposoby łączenia ze sobą obiektów DataFrame:</a:t>
            </a:r>
          </a:p>
          <a:p>
            <a:pPr marL="518160" lvl="1" indent="-259080">
              <a:lnSpc>
                <a:spcPts val="3359"/>
              </a:lnSpc>
              <a:buFont typeface="Arial"/>
              <a:buChar char="•"/>
            </a:pPr>
            <a:r>
              <a:rPr lang="en-US" sz="2400">
                <a:solidFill>
                  <a:srgbClr val="FFFFFF"/>
                </a:solidFill>
                <a:latin typeface="Emblema One"/>
              </a:rPr>
              <a:t>many-to-one</a:t>
            </a:r>
          </a:p>
          <a:p>
            <a:pPr marL="518160" lvl="1" indent="-259080">
              <a:lnSpc>
                <a:spcPts val="3359"/>
              </a:lnSpc>
              <a:buFont typeface="Arial"/>
              <a:buChar char="•"/>
            </a:pPr>
            <a:r>
              <a:rPr lang="en-US" sz="2400">
                <a:solidFill>
                  <a:srgbClr val="FFFFFF"/>
                </a:solidFill>
                <a:latin typeface="Emblema One"/>
              </a:rPr>
              <a:t>many-to-many</a:t>
            </a:r>
          </a:p>
        </p:txBody>
      </p:sp>
      <p:pic>
        <p:nvPicPr>
          <p:cNvPr id="10" name="Picture 10"/>
          <p:cNvPicPr>
            <a:picLocks noChangeAspect="1"/>
          </p:cNvPicPr>
          <p:nvPr/>
        </p:nvPicPr>
        <p:blipFill>
          <a:blip r:embed="rId6"/>
          <a:srcRect/>
          <a:stretch>
            <a:fillRect/>
          </a:stretch>
        </p:blipFill>
        <p:spPr>
          <a:xfrm>
            <a:off x="8242967" y="6459819"/>
            <a:ext cx="1400002" cy="273000"/>
          </a:xfrm>
          <a:prstGeom prst="rect">
            <a:avLst/>
          </a:prstGeom>
        </p:spPr>
      </p:pic>
      <p:sp>
        <p:nvSpPr>
          <p:cNvPr id="11" name="TextBox 11"/>
          <p:cNvSpPr txBox="1"/>
          <p:nvPr/>
        </p:nvSpPr>
        <p:spPr>
          <a:xfrm>
            <a:off x="1535955" y="5932084"/>
            <a:ext cx="6945978"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tabel </a:t>
            </a:r>
            <a:r>
              <a:rPr lang="en-US" sz="2199">
                <a:solidFill>
                  <a:srgbClr val="38B6FF"/>
                </a:solidFill>
                <a:latin typeface="Emblema One"/>
              </a:rPr>
              <a:t>many-to-one</a:t>
            </a:r>
            <a:r>
              <a:rPr lang="en-US" sz="2199">
                <a:solidFill>
                  <a:srgbClr val="FFFFFF"/>
                </a:solidFill>
                <a:latin typeface="Emblema One"/>
              </a:rPr>
              <a:t>. Table </a:t>
            </a:r>
            <a:r>
              <a:rPr lang="en-US" sz="2199">
                <a:solidFill>
                  <a:srgbClr val="38B6FF"/>
                </a:solidFill>
                <a:latin typeface="Emblema One"/>
              </a:rPr>
              <a:t>df2</a:t>
            </a:r>
            <a:r>
              <a:rPr lang="en-US" sz="2199">
                <a:solidFill>
                  <a:srgbClr val="FFFFFF"/>
                </a:solidFill>
                <a:latin typeface="Emblema One"/>
              </a:rPr>
              <a:t> składa się z unikalnych wartości w kolumnie </a:t>
            </a:r>
            <a:r>
              <a:rPr lang="en-US" sz="2199">
                <a:solidFill>
                  <a:srgbClr val="38B6FF"/>
                </a:solidFill>
                <a:latin typeface="Emblema One"/>
              </a:rPr>
              <a:t>key</a:t>
            </a:r>
            <a:r>
              <a:rPr lang="en-US" sz="2199">
                <a:solidFill>
                  <a:srgbClr val="FFFFFF"/>
                </a:solidFill>
                <a:latin typeface="Emblema One"/>
              </a:rPr>
              <a:t>, która stanowi podstawę do łączenia obu </a:t>
            </a:r>
            <a:r>
              <a:rPr lang="en-US" sz="2199">
                <a:solidFill>
                  <a:srgbClr val="38B6FF"/>
                </a:solidFill>
                <a:latin typeface="Emblema One"/>
              </a:rPr>
              <a:t>DataFrame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3603314" y="-5145008"/>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6639043" y="-597319"/>
            <a:ext cx="2207918" cy="2092002"/>
          </a:xfrm>
          <a:custGeom>
            <a:avLst/>
            <a:gdLst/>
            <a:ahLst/>
            <a:cxnLst/>
            <a:rect l="l" t="t" r="r" b="b"/>
            <a:pathLst>
              <a:path w="2207918" h="2092002">
                <a:moveTo>
                  <a:pt x="0" y="0"/>
                </a:moveTo>
                <a:lnTo>
                  <a:pt x="2207918" y="0"/>
                </a:lnTo>
                <a:lnTo>
                  <a:pt x="2207918"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112567" y="111851"/>
            <a:ext cx="7110603" cy="10036412"/>
          </a:xfrm>
          <a:custGeom>
            <a:avLst/>
            <a:gdLst/>
            <a:ahLst/>
            <a:cxnLst/>
            <a:rect l="l" t="t" r="r" b="b"/>
            <a:pathLst>
              <a:path w="7110603" h="10036412">
                <a:moveTo>
                  <a:pt x="0" y="0"/>
                </a:moveTo>
                <a:lnTo>
                  <a:pt x="7110603" y="0"/>
                </a:lnTo>
                <a:lnTo>
                  <a:pt x="7110603" y="10036413"/>
                </a:lnTo>
                <a:lnTo>
                  <a:pt x="0" y="1003641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10800000">
            <a:off x="7116776" y="370944"/>
            <a:ext cx="1400002" cy="273000"/>
          </a:xfrm>
          <a:prstGeom prst="rect">
            <a:avLst/>
          </a:prstGeom>
        </p:spPr>
      </p:pic>
      <p:sp>
        <p:nvSpPr>
          <p:cNvPr id="7" name="TextBox 7"/>
          <p:cNvSpPr txBox="1"/>
          <p:nvPr/>
        </p:nvSpPr>
        <p:spPr>
          <a:xfrm>
            <a:off x="8663041" y="38472"/>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jeżeli nazwy odpowiadających sobie kolumn różnią się możemy w metodzie </a:t>
            </a:r>
            <a:r>
              <a:rPr lang="en-US" sz="2199">
                <a:solidFill>
                  <a:srgbClr val="38B6FF"/>
                </a:solidFill>
                <a:latin typeface="Emblema One"/>
              </a:rPr>
              <a:t>merge()</a:t>
            </a:r>
            <a:r>
              <a:rPr lang="en-US" sz="2199">
                <a:solidFill>
                  <a:srgbClr val="FFFFFF"/>
                </a:solidFill>
                <a:latin typeface="Emblema One"/>
              </a:rPr>
              <a:t> “ręcznie” określić na podstawie, których kolumn dokonujemy łączenia</a:t>
            </a:r>
          </a:p>
        </p:txBody>
      </p:sp>
      <p:sp>
        <p:nvSpPr>
          <p:cNvPr id="8" name="TextBox 8"/>
          <p:cNvSpPr txBox="1"/>
          <p:nvPr/>
        </p:nvSpPr>
        <p:spPr>
          <a:xfrm>
            <a:off x="8663041" y="4465823"/>
            <a:ext cx="7559916" cy="1553845"/>
          </a:xfrm>
          <a:prstGeom prst="rect">
            <a:avLst/>
          </a:prstGeom>
        </p:spPr>
        <p:txBody>
          <a:bodyPr lIns="0" tIns="0" rIns="0" bIns="0" rtlCol="0" anchor="t">
            <a:spAutoFit/>
          </a:bodyPr>
          <a:lstStyle/>
          <a:p>
            <a:pPr>
              <a:lnSpc>
                <a:spcPts val="3079"/>
              </a:lnSpc>
            </a:pPr>
            <a:r>
              <a:rPr lang="en-US" sz="2199">
                <a:solidFill>
                  <a:srgbClr val="FFFFFF"/>
                </a:solidFill>
                <a:latin typeface="Emblema One"/>
              </a:rPr>
              <a:t>domyślnie metoda </a:t>
            </a:r>
            <a:r>
              <a:rPr lang="en-US" sz="2199">
                <a:solidFill>
                  <a:srgbClr val="38B6FF"/>
                </a:solidFill>
                <a:latin typeface="Emblema One"/>
              </a:rPr>
              <a:t>merge()</a:t>
            </a:r>
            <a:r>
              <a:rPr lang="en-US" sz="2199">
                <a:solidFill>
                  <a:srgbClr val="FFFFFF"/>
                </a:solidFill>
                <a:latin typeface="Emblema One"/>
              </a:rPr>
              <a:t> dokonuje tzw: </a:t>
            </a:r>
            <a:r>
              <a:rPr lang="en-US" sz="2199">
                <a:solidFill>
                  <a:srgbClr val="38B6FF"/>
                </a:solidFill>
                <a:latin typeface="Emblema One"/>
              </a:rPr>
              <a:t>‘inner’ join</a:t>
            </a:r>
            <a:r>
              <a:rPr lang="en-US" sz="2199">
                <a:solidFill>
                  <a:srgbClr val="FFFFFF"/>
                </a:solidFill>
                <a:latin typeface="Emblema One"/>
              </a:rPr>
              <a:t> (zawiera w wyniku jedynie wspólne klucze). Możemy oczywiście zmienić to używając atrybutu </a:t>
            </a:r>
            <a:r>
              <a:rPr lang="en-US" sz="2199">
                <a:solidFill>
                  <a:srgbClr val="38B6FF"/>
                </a:solidFill>
                <a:latin typeface="Emblema One"/>
              </a:rPr>
              <a:t>how</a:t>
            </a:r>
          </a:p>
        </p:txBody>
      </p:sp>
      <p:pic>
        <p:nvPicPr>
          <p:cNvPr id="9" name="Picture 9"/>
          <p:cNvPicPr>
            <a:picLocks noChangeAspect="1"/>
          </p:cNvPicPr>
          <p:nvPr/>
        </p:nvPicPr>
        <p:blipFill>
          <a:blip r:embed="rId5"/>
          <a:srcRect/>
          <a:stretch>
            <a:fillRect/>
          </a:stretch>
        </p:blipFill>
        <p:spPr>
          <a:xfrm rot="-10800000">
            <a:off x="7223170" y="4993557"/>
            <a:ext cx="1400002" cy="27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2443419" y="1869674"/>
            <a:ext cx="10279034"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2443384" y="197659"/>
            <a:ext cx="11413518" cy="1267968"/>
          </a:xfrm>
          <a:prstGeom prst="rect">
            <a:avLst/>
          </a:prstGeom>
        </p:spPr>
        <p:txBody>
          <a:bodyPr lIns="0" tIns="0" rIns="0" bIns="0" rtlCol="0" anchor="t">
            <a:spAutoFit/>
          </a:bodyPr>
          <a:lstStyle/>
          <a:p>
            <a:pPr>
              <a:lnSpc>
                <a:spcPts val="4956"/>
              </a:lnSpc>
            </a:pPr>
            <a:r>
              <a:rPr lang="en-US" sz="4200">
                <a:solidFill>
                  <a:srgbClr val="FFFFFF"/>
                </a:solidFill>
                <a:latin typeface="Emblema One"/>
              </a:rPr>
              <a:t>Na czym polega praca analityka danych ?</a:t>
            </a:r>
          </a:p>
        </p:txBody>
      </p:sp>
      <p:grpSp>
        <p:nvGrpSpPr>
          <p:cNvPr id="8" name="Group 8"/>
          <p:cNvGrpSpPr/>
          <p:nvPr/>
        </p:nvGrpSpPr>
        <p:grpSpPr>
          <a:xfrm>
            <a:off x="3505561" y="3588512"/>
            <a:ext cx="10217026" cy="3107321"/>
            <a:chOff x="0" y="0"/>
            <a:chExt cx="13622701" cy="4143095"/>
          </a:xfrm>
        </p:grpSpPr>
        <p:grpSp>
          <p:nvGrpSpPr>
            <p:cNvPr id="9" name="Group 9"/>
            <p:cNvGrpSpPr/>
            <p:nvPr/>
          </p:nvGrpSpPr>
          <p:grpSpPr>
            <a:xfrm>
              <a:off x="0" y="0"/>
              <a:ext cx="641181" cy="587042"/>
              <a:chOff x="0" y="0"/>
              <a:chExt cx="887759" cy="812800"/>
            </a:xfrm>
          </p:grpSpPr>
          <p:sp>
            <p:nvSpPr>
              <p:cNvPr id="10" name="Freeform 1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1" name="TextBox 11"/>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2" name="TextBox 12"/>
            <p:cNvSpPr txBox="1"/>
            <p:nvPr/>
          </p:nvSpPr>
          <p:spPr>
            <a:xfrm>
              <a:off x="724408" y="3072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Zdefiniowanie i zrozumienie problemu biznesowego</a:t>
              </a:r>
            </a:p>
          </p:txBody>
        </p:sp>
        <p:grpSp>
          <p:nvGrpSpPr>
            <p:cNvPr id="13" name="Group 13"/>
            <p:cNvGrpSpPr/>
            <p:nvPr/>
          </p:nvGrpSpPr>
          <p:grpSpPr>
            <a:xfrm>
              <a:off x="0" y="714042"/>
              <a:ext cx="641181" cy="587042"/>
              <a:chOff x="0" y="0"/>
              <a:chExt cx="887759" cy="812800"/>
            </a:xfrm>
          </p:grpSpPr>
          <p:sp>
            <p:nvSpPr>
              <p:cNvPr id="14" name="Freeform 14"/>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5" name="TextBox 15"/>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16" name="TextBox 16"/>
            <p:cNvSpPr txBox="1"/>
            <p:nvPr/>
          </p:nvSpPr>
          <p:spPr>
            <a:xfrm>
              <a:off x="724408" y="736841"/>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Zbieranie danych</a:t>
              </a:r>
            </a:p>
          </p:txBody>
        </p:sp>
        <p:grpSp>
          <p:nvGrpSpPr>
            <p:cNvPr id="17" name="Group 17"/>
            <p:cNvGrpSpPr/>
            <p:nvPr/>
          </p:nvGrpSpPr>
          <p:grpSpPr>
            <a:xfrm>
              <a:off x="0" y="1424545"/>
              <a:ext cx="641181" cy="587042"/>
              <a:chOff x="0" y="0"/>
              <a:chExt cx="887759" cy="812800"/>
            </a:xfrm>
          </p:grpSpPr>
          <p:sp>
            <p:nvSpPr>
              <p:cNvPr id="18" name="Freeform 18"/>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19" name="TextBox 19"/>
              <p:cNvSpPr txBox="1"/>
              <p:nvPr/>
            </p:nvSpPr>
            <p:spPr>
              <a:xfrm>
                <a:off x="152584" y="92075"/>
                <a:ext cx="582592" cy="581025"/>
              </a:xfrm>
              <a:prstGeom prst="rect">
                <a:avLst/>
              </a:prstGeom>
            </p:spPr>
            <p:txBody>
              <a:bodyPr lIns="50800" tIns="50800" rIns="50800" bIns="50800" rtlCol="0" anchor="ctr"/>
              <a:lstStyle/>
              <a:p>
                <a:pPr>
                  <a:lnSpc>
                    <a:spcPts val="3359"/>
                  </a:lnSpc>
                </a:pPr>
                <a:endParaRPr/>
              </a:p>
            </p:txBody>
          </p:sp>
        </p:grpSp>
        <p:sp>
          <p:nvSpPr>
            <p:cNvPr id="20" name="TextBox 20"/>
            <p:cNvSpPr txBox="1"/>
            <p:nvPr/>
          </p:nvSpPr>
          <p:spPr>
            <a:xfrm>
              <a:off x="724408" y="1447344"/>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Czyszczenie oraz analiza danych</a:t>
              </a:r>
            </a:p>
          </p:txBody>
        </p:sp>
        <p:grpSp>
          <p:nvGrpSpPr>
            <p:cNvPr id="21" name="Group 21"/>
            <p:cNvGrpSpPr/>
            <p:nvPr/>
          </p:nvGrpSpPr>
          <p:grpSpPr>
            <a:xfrm>
              <a:off x="0" y="2135048"/>
              <a:ext cx="641181" cy="587042"/>
              <a:chOff x="0" y="0"/>
              <a:chExt cx="887759" cy="812800"/>
            </a:xfrm>
          </p:grpSpPr>
          <p:sp>
            <p:nvSpPr>
              <p:cNvPr id="22" name="Freeform 22"/>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3" name="TextBox 23"/>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4" name="TextBox 24"/>
            <p:cNvSpPr txBox="1"/>
            <p:nvPr/>
          </p:nvSpPr>
          <p:spPr>
            <a:xfrm>
              <a:off x="724408" y="2157847"/>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Modelowanie danych</a:t>
              </a:r>
            </a:p>
          </p:txBody>
        </p:sp>
        <p:grpSp>
          <p:nvGrpSpPr>
            <p:cNvPr id="25" name="Group 25"/>
            <p:cNvGrpSpPr/>
            <p:nvPr/>
          </p:nvGrpSpPr>
          <p:grpSpPr>
            <a:xfrm>
              <a:off x="0" y="2845551"/>
              <a:ext cx="641181" cy="587042"/>
              <a:chOff x="0" y="0"/>
              <a:chExt cx="887759" cy="812800"/>
            </a:xfrm>
          </p:grpSpPr>
          <p:sp>
            <p:nvSpPr>
              <p:cNvPr id="26" name="Freeform 26"/>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27" name="TextBox 27"/>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724408" y="2868350"/>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Wizualizacja danych</a:t>
              </a:r>
            </a:p>
          </p:txBody>
        </p:sp>
        <p:grpSp>
          <p:nvGrpSpPr>
            <p:cNvPr id="29" name="Group 29"/>
            <p:cNvGrpSpPr/>
            <p:nvPr/>
          </p:nvGrpSpPr>
          <p:grpSpPr>
            <a:xfrm>
              <a:off x="0" y="3556054"/>
              <a:ext cx="641181" cy="587042"/>
              <a:chOff x="0" y="0"/>
              <a:chExt cx="887759" cy="812800"/>
            </a:xfrm>
          </p:grpSpPr>
          <p:sp>
            <p:nvSpPr>
              <p:cNvPr id="30" name="Freeform 30"/>
              <p:cNvSpPr/>
              <p:nvPr/>
            </p:nvSpPr>
            <p:spPr>
              <a:xfrm>
                <a:off x="0" y="0"/>
                <a:ext cx="887759" cy="812800"/>
              </a:xfrm>
              <a:custGeom>
                <a:avLst/>
                <a:gdLst/>
                <a:ahLst/>
                <a:cxnLst/>
                <a:rect l="l" t="t" r="r" b="b"/>
                <a:pathLst>
                  <a:path w="887759" h="812800">
                    <a:moveTo>
                      <a:pt x="443880" y="0"/>
                    </a:moveTo>
                    <a:lnTo>
                      <a:pt x="887759" y="406400"/>
                    </a:lnTo>
                    <a:lnTo>
                      <a:pt x="443880" y="812800"/>
                    </a:lnTo>
                    <a:lnTo>
                      <a:pt x="0" y="406400"/>
                    </a:lnTo>
                    <a:lnTo>
                      <a:pt x="443880" y="0"/>
                    </a:lnTo>
                    <a:close/>
                  </a:path>
                </a:pathLst>
              </a:custGeom>
              <a:solidFill>
                <a:srgbClr val="4D1354"/>
              </a:solidFill>
            </p:spPr>
            <p:txBody>
              <a:bodyPr/>
              <a:lstStyle/>
              <a:p>
                <a:endParaRPr lang="pl-PL"/>
              </a:p>
            </p:txBody>
          </p:sp>
          <p:sp>
            <p:nvSpPr>
              <p:cNvPr id="31" name="TextBox 31"/>
              <p:cNvSpPr txBox="1"/>
              <p:nvPr/>
            </p:nvSpPr>
            <p:spPr>
              <a:xfrm>
                <a:off x="152584" y="92075"/>
                <a:ext cx="582592" cy="58102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724408" y="3578853"/>
              <a:ext cx="12898293" cy="525145"/>
            </a:xfrm>
            <a:prstGeom prst="rect">
              <a:avLst/>
            </a:prstGeom>
          </p:spPr>
          <p:txBody>
            <a:bodyPr lIns="0" tIns="0" rIns="0" bIns="0" rtlCol="0" anchor="t">
              <a:spAutoFit/>
            </a:bodyPr>
            <a:lstStyle/>
            <a:p>
              <a:pPr>
                <a:lnSpc>
                  <a:spcPts val="3359"/>
                </a:lnSpc>
              </a:pPr>
              <a:r>
                <a:rPr lang="en-US" sz="2400">
                  <a:solidFill>
                    <a:srgbClr val="FFFFFF"/>
                  </a:solidFill>
                  <a:latin typeface="Emblema One"/>
                </a:rPr>
                <a:t>Prezentacja wyników analizy danych</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131736" y="8639208"/>
            <a:ext cx="2729129" cy="2585849"/>
          </a:xfrm>
          <a:custGeom>
            <a:avLst/>
            <a:gdLst/>
            <a:ahLst/>
            <a:cxnLst/>
            <a:rect l="l" t="t" r="r" b="b"/>
            <a:pathLst>
              <a:path w="2729129" h="2585849">
                <a:moveTo>
                  <a:pt x="0" y="0"/>
                </a:moveTo>
                <a:lnTo>
                  <a:pt x="2729128" y="0"/>
                </a:lnTo>
                <a:lnTo>
                  <a:pt x="2729128"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4581283" y="376237"/>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7019979" y="-515033"/>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140980" y="102105"/>
            <a:ext cx="6152886" cy="10075867"/>
          </a:xfrm>
          <a:custGeom>
            <a:avLst/>
            <a:gdLst/>
            <a:ahLst/>
            <a:cxnLst/>
            <a:rect l="l" t="t" r="r" b="b"/>
            <a:pathLst>
              <a:path w="6152886" h="10075867">
                <a:moveTo>
                  <a:pt x="0" y="0"/>
                </a:moveTo>
                <a:lnTo>
                  <a:pt x="6152886" y="0"/>
                </a:lnTo>
                <a:lnTo>
                  <a:pt x="6152886" y="10075867"/>
                </a:lnTo>
                <a:lnTo>
                  <a:pt x="0" y="100758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6" name="Freeform 6"/>
          <p:cNvSpPr/>
          <p:nvPr/>
        </p:nvSpPr>
        <p:spPr>
          <a:xfrm>
            <a:off x="11767094" y="176501"/>
            <a:ext cx="6205200" cy="10001471"/>
          </a:xfrm>
          <a:custGeom>
            <a:avLst/>
            <a:gdLst/>
            <a:ahLst/>
            <a:cxnLst/>
            <a:rect l="l" t="t" r="r" b="b"/>
            <a:pathLst>
              <a:path w="6205200" h="10001471">
                <a:moveTo>
                  <a:pt x="0" y="0"/>
                </a:moveTo>
                <a:lnTo>
                  <a:pt x="6205200" y="0"/>
                </a:lnTo>
                <a:lnTo>
                  <a:pt x="6205200" y="10001471"/>
                </a:lnTo>
                <a:lnTo>
                  <a:pt x="0" y="100014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7591739" y="4767026"/>
            <a:ext cx="4033357" cy="772795"/>
          </a:xfrm>
          <a:prstGeom prst="rect">
            <a:avLst/>
          </a:prstGeom>
        </p:spPr>
        <p:txBody>
          <a:bodyPr lIns="0" tIns="0" rIns="0" bIns="0" rtlCol="0" anchor="t">
            <a:spAutoFit/>
          </a:bodyPr>
          <a:lstStyle/>
          <a:p>
            <a:pPr>
              <a:lnSpc>
                <a:spcPts val="3079"/>
              </a:lnSpc>
            </a:pPr>
            <a:r>
              <a:rPr lang="en-US" sz="2199">
                <a:solidFill>
                  <a:srgbClr val="FFFFFF"/>
                </a:solidFill>
                <a:latin typeface="Emblema One"/>
              </a:rPr>
              <a:t>Przykład łączenia tablic </a:t>
            </a:r>
            <a:r>
              <a:rPr lang="en-US" sz="2199">
                <a:solidFill>
                  <a:srgbClr val="38B6FF"/>
                </a:solidFill>
                <a:latin typeface="Emblema One"/>
              </a:rPr>
              <a:t>many-to-many</a:t>
            </a:r>
          </a:p>
        </p:txBody>
      </p:sp>
      <p:pic>
        <p:nvPicPr>
          <p:cNvPr id="8" name="Picture 8"/>
          <p:cNvPicPr>
            <a:picLocks noChangeAspect="1"/>
          </p:cNvPicPr>
          <p:nvPr/>
        </p:nvPicPr>
        <p:blipFill>
          <a:blip r:embed="rId7"/>
          <a:srcRect/>
          <a:stretch>
            <a:fillRect/>
          </a:stretch>
        </p:blipFill>
        <p:spPr>
          <a:xfrm rot="-10800000">
            <a:off x="6293866" y="5072445"/>
            <a:ext cx="1400002" cy="273000"/>
          </a:xfrm>
          <a:prstGeom prst="rect">
            <a:avLst/>
          </a:prstGeom>
        </p:spPr>
      </p:pic>
      <p:pic>
        <p:nvPicPr>
          <p:cNvPr id="9" name="Picture 9"/>
          <p:cNvPicPr>
            <a:picLocks noChangeAspect="1"/>
          </p:cNvPicPr>
          <p:nvPr/>
        </p:nvPicPr>
        <p:blipFill>
          <a:blip r:embed="rId7"/>
          <a:srcRect/>
          <a:stretch>
            <a:fillRect/>
          </a:stretch>
        </p:blipFill>
        <p:spPr>
          <a:xfrm>
            <a:off x="10367092" y="7212929"/>
            <a:ext cx="1400002" cy="273000"/>
          </a:xfrm>
          <a:prstGeom prst="rect">
            <a:avLst/>
          </a:prstGeom>
        </p:spPr>
      </p:pic>
      <p:sp>
        <p:nvSpPr>
          <p:cNvPr id="10" name="TextBox 10"/>
          <p:cNvSpPr txBox="1"/>
          <p:nvPr/>
        </p:nvSpPr>
        <p:spPr>
          <a:xfrm>
            <a:off x="6758151" y="6548694"/>
            <a:ext cx="4033357" cy="1553845"/>
          </a:xfrm>
          <a:prstGeom prst="rect">
            <a:avLst/>
          </a:prstGeom>
        </p:spPr>
        <p:txBody>
          <a:bodyPr lIns="0" tIns="0" rIns="0" bIns="0" rtlCol="0" anchor="t">
            <a:spAutoFit/>
          </a:bodyPr>
          <a:lstStyle/>
          <a:p>
            <a:pPr algn="ctr">
              <a:lnSpc>
                <a:spcPts val="3079"/>
              </a:lnSpc>
            </a:pPr>
            <a:r>
              <a:rPr lang="en-US" sz="2199">
                <a:solidFill>
                  <a:srgbClr val="38B6FF"/>
                </a:solidFill>
                <a:latin typeface="Emblema One"/>
              </a:rPr>
              <a:t>Suffix-y</a:t>
            </a:r>
            <a:r>
              <a:rPr lang="en-US" sz="2199">
                <a:solidFill>
                  <a:srgbClr val="FFFFFF"/>
                </a:solidFill>
                <a:latin typeface="Emblema One"/>
              </a:rPr>
              <a:t> stosowane są jeżeli mamy nachodzące na siebie kolumny w tablicach</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624184">
            <a:off x="10468393" y="-1583142"/>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txBody>
          <a:bodyPr/>
          <a:lstStyle/>
          <a:p>
            <a:endParaRPr lang="pl-PL"/>
          </a:p>
        </p:txBody>
      </p:sp>
      <p:sp>
        <p:nvSpPr>
          <p:cNvPr id="3" name="Freeform 3"/>
          <p:cNvSpPr/>
          <p:nvPr/>
        </p:nvSpPr>
        <p:spPr>
          <a:xfrm rot="-5017281">
            <a:off x="-631427" y="9238834"/>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txBody>
          <a:bodyPr/>
          <a:lstStyle/>
          <a:p>
            <a:endParaRPr lang="pl-PL"/>
          </a:p>
        </p:txBody>
      </p:sp>
      <p:sp>
        <p:nvSpPr>
          <p:cNvPr id="4" name="Freeform 4"/>
          <p:cNvSpPr/>
          <p:nvPr/>
        </p:nvSpPr>
        <p:spPr>
          <a:xfrm rot="-10567437">
            <a:off x="16252714" y="8285001"/>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8013807" cy="826903"/>
            <a:chOff x="0" y="0"/>
            <a:chExt cx="24018409" cy="1102537"/>
          </a:xfrm>
        </p:grpSpPr>
        <p:sp>
          <p:nvSpPr>
            <p:cNvPr id="6" name="AutoShape 6"/>
            <p:cNvSpPr/>
            <p:nvPr/>
          </p:nvSpPr>
          <p:spPr>
            <a:xfrm>
              <a:off x="0" y="1077137"/>
              <a:ext cx="15230592"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4018409"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Merging on Index</a:t>
              </a:r>
            </a:p>
          </p:txBody>
        </p:sp>
      </p:grpSp>
      <p:sp>
        <p:nvSpPr>
          <p:cNvPr id="8" name="Freeform 8"/>
          <p:cNvSpPr/>
          <p:nvPr/>
        </p:nvSpPr>
        <p:spPr>
          <a:xfrm>
            <a:off x="10353969" y="2446166"/>
            <a:ext cx="7394714" cy="7650743"/>
          </a:xfrm>
          <a:custGeom>
            <a:avLst/>
            <a:gdLst/>
            <a:ahLst/>
            <a:cxnLst/>
            <a:rect l="l" t="t" r="r" b="b"/>
            <a:pathLst>
              <a:path w="7394714" h="7650743">
                <a:moveTo>
                  <a:pt x="0" y="0"/>
                </a:moveTo>
                <a:lnTo>
                  <a:pt x="7394714" y="0"/>
                </a:lnTo>
                <a:lnTo>
                  <a:pt x="7394714" y="7650743"/>
                </a:lnTo>
                <a:lnTo>
                  <a:pt x="0" y="76507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202201"/>
            <a:ext cx="11424774"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W niektórych przypadkach klucze używane do łączenia struktur danych ze sobą mogą być umiejscowione w indeksach. Dzięki atrybutom</a:t>
            </a:r>
            <a:r>
              <a:rPr lang="en-US" sz="2400">
                <a:solidFill>
                  <a:srgbClr val="38B6FF"/>
                </a:solidFill>
                <a:latin typeface="Emblema One"/>
              </a:rPr>
              <a:t> left_index</a:t>
            </a:r>
            <a:r>
              <a:rPr lang="en-US" sz="2400">
                <a:solidFill>
                  <a:srgbClr val="FFFFFF"/>
                </a:solidFill>
                <a:latin typeface="Emblema One"/>
              </a:rPr>
              <a:t> oraz </a:t>
            </a:r>
            <a:r>
              <a:rPr lang="en-US" sz="2400">
                <a:solidFill>
                  <a:srgbClr val="38B6FF"/>
                </a:solidFill>
                <a:latin typeface="Emblema One"/>
              </a:rPr>
              <a:t>right_index</a:t>
            </a:r>
            <a:r>
              <a:rPr lang="en-US" sz="2400">
                <a:solidFill>
                  <a:srgbClr val="FFFFFF"/>
                </a:solidFill>
                <a:latin typeface="Emblema One"/>
              </a:rPr>
              <a:t> możliwe jest dokonywanie łączenia na ich podstawie.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sp>
        <p:nvSpPr>
          <p:cNvPr id="4" name="Freeform 4"/>
          <p:cNvSpPr/>
          <p:nvPr/>
        </p:nvSpPr>
        <p:spPr>
          <a:xfrm>
            <a:off x="0" y="0"/>
            <a:ext cx="9107232" cy="10287000"/>
          </a:xfrm>
          <a:custGeom>
            <a:avLst/>
            <a:gdLst/>
            <a:ahLst/>
            <a:cxnLst/>
            <a:rect l="l" t="t" r="r" b="b"/>
            <a:pathLst>
              <a:path w="9107232" h="10287000">
                <a:moveTo>
                  <a:pt x="0" y="0"/>
                </a:moveTo>
                <a:lnTo>
                  <a:pt x="9107232" y="0"/>
                </a:lnTo>
                <a:lnTo>
                  <a:pt x="9107232" y="10287000"/>
                </a:lnTo>
                <a:lnTo>
                  <a:pt x="0" y="1028700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5" name="Picture 5"/>
          <p:cNvPicPr>
            <a:picLocks noChangeAspect="1"/>
          </p:cNvPicPr>
          <p:nvPr/>
        </p:nvPicPr>
        <p:blipFill>
          <a:blip r:embed="rId5"/>
          <a:srcRect/>
          <a:stretch>
            <a:fillRect/>
          </a:stretch>
        </p:blipFill>
        <p:spPr>
          <a:xfrm rot="8888362">
            <a:off x="9240744" y="7972711"/>
            <a:ext cx="867012" cy="932271"/>
          </a:xfrm>
          <a:prstGeom prst="rect">
            <a:avLst/>
          </a:prstGeom>
        </p:spPr>
      </p:pic>
      <p:sp>
        <p:nvSpPr>
          <p:cNvPr id="6" name="TextBox 6"/>
          <p:cNvSpPr txBox="1"/>
          <p:nvPr/>
        </p:nvSpPr>
        <p:spPr>
          <a:xfrm>
            <a:off x="9674250" y="4803652"/>
            <a:ext cx="6279632"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metoda </a:t>
            </a:r>
            <a:r>
              <a:rPr lang="en-US" sz="2199">
                <a:solidFill>
                  <a:srgbClr val="38B6FF"/>
                </a:solidFill>
                <a:latin typeface="Emblema One"/>
              </a:rPr>
              <a:t>join()</a:t>
            </a:r>
            <a:r>
              <a:rPr lang="en-US" sz="2199">
                <a:solidFill>
                  <a:srgbClr val="FFFFFF"/>
                </a:solidFill>
                <a:latin typeface="Emblema One"/>
              </a:rPr>
              <a:t> dokonuje łączenia tablic na podstawie ich indeksów</a:t>
            </a:r>
          </a:p>
        </p:txBody>
      </p:sp>
      <p:sp>
        <p:nvSpPr>
          <p:cNvPr id="7" name="TextBox 7"/>
          <p:cNvSpPr txBox="1"/>
          <p:nvPr/>
        </p:nvSpPr>
        <p:spPr>
          <a:xfrm>
            <a:off x="10288493" y="8290785"/>
            <a:ext cx="6279632" cy="772795"/>
          </a:xfrm>
          <a:prstGeom prst="rect">
            <a:avLst/>
          </a:prstGeom>
        </p:spPr>
        <p:txBody>
          <a:bodyPr lIns="0" tIns="0" rIns="0" bIns="0" rtlCol="0" anchor="t">
            <a:spAutoFit/>
          </a:bodyPr>
          <a:lstStyle/>
          <a:p>
            <a:pPr algn="ctr">
              <a:lnSpc>
                <a:spcPts val="3079"/>
              </a:lnSpc>
            </a:pPr>
            <a:r>
              <a:rPr lang="pl-PL" sz="2199" dirty="0">
                <a:solidFill>
                  <a:srgbClr val="FFFFFF"/>
                </a:solidFill>
                <a:latin typeface="Emblema One"/>
              </a:rPr>
              <a:t>d</a:t>
            </a:r>
            <a:r>
              <a:rPr lang="en-US" sz="2199" dirty="0">
                <a:solidFill>
                  <a:srgbClr val="FFFFFF"/>
                </a:solidFill>
                <a:latin typeface="Emblema One"/>
              </a:rPr>
              <a:t>o </a:t>
            </a:r>
            <a:r>
              <a:rPr lang="en-US" sz="2199" dirty="0" err="1">
                <a:solidFill>
                  <a:srgbClr val="FFFFFF"/>
                </a:solidFill>
                <a:latin typeface="Emblema One"/>
              </a:rPr>
              <a:t>metody</a:t>
            </a:r>
            <a:r>
              <a:rPr lang="en-US" sz="2199" dirty="0">
                <a:solidFill>
                  <a:srgbClr val="FFFFFF"/>
                </a:solidFill>
                <a:latin typeface="Emblema One"/>
              </a:rPr>
              <a:t> </a:t>
            </a:r>
            <a:r>
              <a:rPr lang="en-US" sz="2199" dirty="0">
                <a:solidFill>
                  <a:srgbClr val="38B6FF"/>
                </a:solidFill>
                <a:latin typeface="Emblema One"/>
              </a:rPr>
              <a:t>join()</a:t>
            </a:r>
            <a:r>
              <a:rPr lang="en-US" sz="2199" dirty="0">
                <a:solidFill>
                  <a:srgbClr val="FFFFFF"/>
                </a:solidFill>
                <a:latin typeface="Emblema One"/>
              </a:rPr>
              <a:t> </a:t>
            </a:r>
            <a:r>
              <a:rPr lang="en-US" sz="2199" dirty="0" err="1">
                <a:solidFill>
                  <a:srgbClr val="FFFFFF"/>
                </a:solidFill>
                <a:latin typeface="Emblema One"/>
              </a:rPr>
              <a:t>możliwe</a:t>
            </a:r>
            <a:r>
              <a:rPr lang="en-US" sz="2199" dirty="0">
                <a:solidFill>
                  <a:srgbClr val="FFFFFF"/>
                </a:solidFill>
                <a:latin typeface="Emblema One"/>
              </a:rPr>
              <a:t> jest </a:t>
            </a:r>
            <a:r>
              <a:rPr lang="en-US" sz="2199" dirty="0" err="1">
                <a:solidFill>
                  <a:srgbClr val="FFFFFF"/>
                </a:solidFill>
                <a:latin typeface="Emblema One"/>
              </a:rPr>
              <a:t>przekazanie</a:t>
            </a:r>
            <a:r>
              <a:rPr lang="en-US" sz="2199" dirty="0">
                <a:solidFill>
                  <a:srgbClr val="FFFFFF"/>
                </a:solidFill>
                <a:latin typeface="Emblema One"/>
              </a:rPr>
              <a:t> list</a:t>
            </a:r>
            <a:r>
              <a:rPr lang="pl-PL" sz="2199" dirty="0">
                <a:solidFill>
                  <a:srgbClr val="FFFFFF"/>
                </a:solidFill>
                <a:latin typeface="Emblema One"/>
              </a:rPr>
              <a:t>y</a:t>
            </a:r>
            <a:r>
              <a:rPr lang="en-US" sz="2199" dirty="0">
                <a:solidFill>
                  <a:srgbClr val="FFFFFF"/>
                </a:solidFill>
                <a:latin typeface="Emblema One"/>
              </a:rPr>
              <a:t> </a:t>
            </a:r>
            <a:r>
              <a:rPr lang="en-US" sz="2199" dirty="0" err="1">
                <a:solidFill>
                  <a:srgbClr val="FFFFFF"/>
                </a:solidFill>
                <a:latin typeface="Emblema One"/>
              </a:rPr>
              <a:t>tablic</a:t>
            </a:r>
            <a:endParaRPr lang="en-US" sz="2199" dirty="0">
              <a:solidFill>
                <a:srgbClr val="FFFFFF"/>
              </a:solidFill>
              <a:latin typeface="Emblema One"/>
            </a:endParaRPr>
          </a:p>
        </p:txBody>
      </p:sp>
      <p:pic>
        <p:nvPicPr>
          <p:cNvPr id="8" name="Picture 8"/>
          <p:cNvPicPr>
            <a:picLocks noChangeAspect="1"/>
          </p:cNvPicPr>
          <p:nvPr/>
        </p:nvPicPr>
        <p:blipFill>
          <a:blip r:embed="rId5"/>
          <a:srcRect/>
          <a:stretch>
            <a:fillRect/>
          </a:stretch>
        </p:blipFill>
        <p:spPr>
          <a:xfrm rot="8888362">
            <a:off x="9287970" y="4052631"/>
            <a:ext cx="867012" cy="93227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43999"/>
            </a:blip>
            <a:stretch>
              <a:fillRect/>
            </a:stretch>
          </a:blipFill>
        </p:spPr>
        <p:txBody>
          <a:bodyPr/>
          <a:lstStyle/>
          <a:p>
            <a:endParaRPr lang="pl-PL"/>
          </a:p>
        </p:txBody>
      </p:sp>
      <p:sp>
        <p:nvSpPr>
          <p:cNvPr id="4" name="Freeform 4"/>
          <p:cNvSpPr/>
          <p:nvPr/>
        </p:nvSpPr>
        <p:spPr>
          <a:xfrm rot="313119">
            <a:off x="3214956" y="3087831"/>
            <a:ext cx="5693252" cy="5444172"/>
          </a:xfrm>
          <a:custGeom>
            <a:avLst/>
            <a:gdLst/>
            <a:ahLst/>
            <a:cxnLst/>
            <a:rect l="l" t="t" r="r" b="b"/>
            <a:pathLst>
              <a:path w="5693252" h="5444172">
                <a:moveTo>
                  <a:pt x="0" y="0"/>
                </a:moveTo>
                <a:lnTo>
                  <a:pt x="5693251" y="0"/>
                </a:lnTo>
                <a:lnTo>
                  <a:pt x="5693251"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Concatenating</a:t>
              </a:r>
            </a:p>
          </p:txBody>
        </p:sp>
      </p:grpSp>
      <p:sp>
        <p:nvSpPr>
          <p:cNvPr id="8" name="Freeform 8"/>
          <p:cNvSpPr/>
          <p:nvPr/>
        </p:nvSpPr>
        <p:spPr>
          <a:xfrm>
            <a:off x="274193" y="1135122"/>
            <a:ext cx="5057260" cy="9151878"/>
          </a:xfrm>
          <a:custGeom>
            <a:avLst/>
            <a:gdLst/>
            <a:ahLst/>
            <a:cxnLst/>
            <a:rect l="l" t="t" r="r" b="b"/>
            <a:pathLst>
              <a:path w="5057260" h="9151878">
                <a:moveTo>
                  <a:pt x="0" y="0"/>
                </a:moveTo>
                <a:lnTo>
                  <a:pt x="5057260" y="0"/>
                </a:lnTo>
                <a:lnTo>
                  <a:pt x="5057260" y="9151878"/>
                </a:lnTo>
                <a:lnTo>
                  <a:pt x="0" y="9151878"/>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841862" y="1959032"/>
            <a:ext cx="8319917" cy="7701771"/>
          </a:xfrm>
          <a:custGeom>
            <a:avLst/>
            <a:gdLst/>
            <a:ahLst/>
            <a:cxnLst/>
            <a:rect l="l" t="t" r="r" b="b"/>
            <a:pathLst>
              <a:path w="8319917" h="7701771">
                <a:moveTo>
                  <a:pt x="0" y="0"/>
                </a:moveTo>
                <a:lnTo>
                  <a:pt x="8319918" y="0"/>
                </a:lnTo>
                <a:lnTo>
                  <a:pt x="8319918" y="7701771"/>
                </a:lnTo>
                <a:lnTo>
                  <a:pt x="0" y="7701771"/>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7"/>
          <a:srcRect/>
          <a:stretch>
            <a:fillRect/>
          </a:stretch>
        </p:blipFill>
        <p:spPr>
          <a:xfrm rot="646861">
            <a:off x="7609824" y="3625261"/>
            <a:ext cx="1614037" cy="1735524"/>
          </a:xfrm>
          <a:prstGeom prst="rect">
            <a:avLst/>
          </a:prstGeom>
        </p:spPr>
      </p:pic>
      <p:pic>
        <p:nvPicPr>
          <p:cNvPr id="11" name="Picture 11"/>
          <p:cNvPicPr>
            <a:picLocks noChangeAspect="1"/>
          </p:cNvPicPr>
          <p:nvPr/>
        </p:nvPicPr>
        <p:blipFill>
          <a:blip r:embed="rId8"/>
          <a:srcRect/>
          <a:stretch>
            <a:fillRect/>
          </a:stretch>
        </p:blipFill>
        <p:spPr>
          <a:xfrm rot="8339938">
            <a:off x="5685345" y="4074729"/>
            <a:ext cx="1908553" cy="333997"/>
          </a:xfrm>
          <a:prstGeom prst="rect">
            <a:avLst/>
          </a:prstGeom>
        </p:spPr>
      </p:pic>
      <p:sp>
        <p:nvSpPr>
          <p:cNvPr id="12" name="TextBox 12"/>
          <p:cNvSpPr txBox="1"/>
          <p:nvPr/>
        </p:nvSpPr>
        <p:spPr>
          <a:xfrm>
            <a:off x="6699931" y="2874438"/>
            <a:ext cx="1538890"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Series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5282734" y="103980"/>
            <a:ext cx="7722532" cy="10079040"/>
          </a:xfrm>
          <a:custGeom>
            <a:avLst/>
            <a:gdLst/>
            <a:ahLst/>
            <a:cxnLst/>
            <a:rect l="l" t="t" r="r" b="b"/>
            <a:pathLst>
              <a:path w="7722532" h="10079040">
                <a:moveTo>
                  <a:pt x="0" y="0"/>
                </a:moveTo>
                <a:lnTo>
                  <a:pt x="7722532" y="0"/>
                </a:lnTo>
                <a:lnTo>
                  <a:pt x="7722532" y="10079040"/>
                </a:lnTo>
                <a:lnTo>
                  <a:pt x="0" y="1007904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7" name="TextBox 7"/>
          <p:cNvSpPr txBox="1"/>
          <p:nvPr/>
        </p:nvSpPr>
        <p:spPr>
          <a:xfrm>
            <a:off x="2178567" y="376996"/>
            <a:ext cx="3104166" cy="533400"/>
          </a:xfrm>
          <a:prstGeom prst="rect">
            <a:avLst/>
          </a:prstGeom>
        </p:spPr>
        <p:txBody>
          <a:bodyPr lIns="0" tIns="0" rIns="0" bIns="0" rtlCol="0" anchor="t">
            <a:spAutoFit/>
          </a:bodyPr>
          <a:lstStyle/>
          <a:p>
            <a:pPr algn="ctr">
              <a:lnSpc>
                <a:spcPts val="4200"/>
              </a:lnSpc>
            </a:pPr>
            <a:r>
              <a:rPr lang="en-US" sz="3000">
                <a:solidFill>
                  <a:srgbClr val="FFFFFF"/>
                </a:solidFill>
                <a:latin typeface="Emblema One"/>
              </a:rPr>
              <a:t>DataFrame</a:t>
            </a:r>
          </a:p>
        </p:txBody>
      </p:sp>
      <p:pic>
        <p:nvPicPr>
          <p:cNvPr id="8" name="Picture 8"/>
          <p:cNvPicPr>
            <a:picLocks noChangeAspect="1"/>
          </p:cNvPicPr>
          <p:nvPr/>
        </p:nvPicPr>
        <p:blipFill>
          <a:blip r:embed="rId6"/>
          <a:srcRect/>
          <a:stretch>
            <a:fillRect/>
          </a:stretch>
        </p:blipFill>
        <p:spPr>
          <a:xfrm rot="8339938">
            <a:off x="12880743" y="6725354"/>
            <a:ext cx="1908553" cy="333997"/>
          </a:xfrm>
          <a:prstGeom prst="rect">
            <a:avLst/>
          </a:prstGeom>
        </p:spPr>
      </p:pic>
      <p:sp>
        <p:nvSpPr>
          <p:cNvPr id="9" name="TextBox 9"/>
          <p:cNvSpPr txBox="1"/>
          <p:nvPr/>
        </p:nvSpPr>
        <p:spPr>
          <a:xfrm>
            <a:off x="13005266" y="5367450"/>
            <a:ext cx="5651223" cy="7727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jeżeli indeksy nie są dla nas znaczące możemy je pominąć</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Replacing Values</a:t>
              </a:r>
            </a:p>
          </p:txBody>
        </p:sp>
      </p:grpSp>
      <p:sp>
        <p:nvSpPr>
          <p:cNvPr id="7" name="Freeform 7"/>
          <p:cNvSpPr/>
          <p:nvPr/>
        </p:nvSpPr>
        <p:spPr>
          <a:xfrm>
            <a:off x="6444304" y="1142945"/>
            <a:ext cx="5331815" cy="9013935"/>
          </a:xfrm>
          <a:custGeom>
            <a:avLst/>
            <a:gdLst/>
            <a:ahLst/>
            <a:cxnLst/>
            <a:rect l="l" t="t" r="r" b="b"/>
            <a:pathLst>
              <a:path w="5331815" h="9013935">
                <a:moveTo>
                  <a:pt x="0" y="0"/>
                </a:moveTo>
                <a:lnTo>
                  <a:pt x="5331815" y="0"/>
                </a:lnTo>
                <a:lnTo>
                  <a:pt x="5331815" y="9013935"/>
                </a:lnTo>
                <a:lnTo>
                  <a:pt x="0" y="901393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142447">
            <a:off x="5278627" y="7200720"/>
            <a:ext cx="1140760" cy="1226624"/>
          </a:xfrm>
          <a:prstGeom prst="rect">
            <a:avLst/>
          </a:prstGeom>
        </p:spPr>
      </p:pic>
      <p:sp>
        <p:nvSpPr>
          <p:cNvPr id="9" name="TextBox 9"/>
          <p:cNvSpPr txBox="1"/>
          <p:nvPr/>
        </p:nvSpPr>
        <p:spPr>
          <a:xfrm>
            <a:off x="0" y="5095454"/>
            <a:ext cx="6444304"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można to zastąpić również prostym słownikiem, gdzie kluczami będą wartości do zamiany, a wartościami odpowiadające im nowe wartości</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60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Renaming Axis Indexes</a:t>
              </a:r>
            </a:p>
          </p:txBody>
        </p:sp>
      </p:grpSp>
      <p:sp>
        <p:nvSpPr>
          <p:cNvPr id="8" name="Freeform 8"/>
          <p:cNvSpPr/>
          <p:nvPr/>
        </p:nvSpPr>
        <p:spPr>
          <a:xfrm>
            <a:off x="10800052" y="1028700"/>
            <a:ext cx="6459248" cy="9035551"/>
          </a:xfrm>
          <a:custGeom>
            <a:avLst/>
            <a:gdLst/>
            <a:ahLst/>
            <a:cxnLst/>
            <a:rect l="l" t="t" r="r" b="b"/>
            <a:pathLst>
              <a:path w="6459248" h="9035551">
                <a:moveTo>
                  <a:pt x="0" y="0"/>
                </a:moveTo>
                <a:lnTo>
                  <a:pt x="6459248" y="0"/>
                </a:lnTo>
                <a:lnTo>
                  <a:pt x="6459248" y="9035551"/>
                </a:lnTo>
                <a:lnTo>
                  <a:pt x="0" y="9035551"/>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851987" y="3685196"/>
            <a:ext cx="8496300" cy="2082165"/>
          </a:xfrm>
          <a:prstGeom prst="rect">
            <a:avLst/>
          </a:prstGeom>
        </p:spPr>
        <p:txBody>
          <a:bodyPr lIns="0" tIns="0" rIns="0" bIns="0" rtlCol="0" anchor="t">
            <a:spAutoFit/>
          </a:bodyPr>
          <a:lstStyle/>
          <a:p>
            <a:pPr>
              <a:lnSpc>
                <a:spcPts val="3359"/>
              </a:lnSpc>
            </a:pPr>
            <a:r>
              <a:rPr lang="en-US" sz="2400">
                <a:solidFill>
                  <a:srgbClr val="FFFFFF"/>
                </a:solidFill>
                <a:latin typeface="Emblema One"/>
              </a:rPr>
              <a:t>Indeksy oraz nazwy kolumn w </a:t>
            </a:r>
            <a:r>
              <a:rPr lang="en-US" sz="2400">
                <a:solidFill>
                  <a:srgbClr val="38B6FF"/>
                </a:solidFill>
                <a:latin typeface="Emblema One"/>
              </a:rPr>
              <a:t>Pandas</a:t>
            </a:r>
            <a:r>
              <a:rPr lang="en-US" sz="2400">
                <a:solidFill>
                  <a:srgbClr val="FFFFFF"/>
                </a:solidFill>
                <a:latin typeface="Emblema One"/>
              </a:rPr>
              <a:t> posiadają wbudowaną metodę </a:t>
            </a:r>
            <a:r>
              <a:rPr lang="en-US" sz="2400">
                <a:solidFill>
                  <a:srgbClr val="38B6FF"/>
                </a:solidFill>
                <a:latin typeface="Emblema One"/>
              </a:rPr>
              <a:t>map()</a:t>
            </a:r>
            <a:r>
              <a:rPr lang="en-US" sz="2400">
                <a:solidFill>
                  <a:srgbClr val="FFFFFF"/>
                </a:solidFill>
                <a:latin typeface="Emblema One"/>
              </a:rPr>
              <a:t>, która pozwala zastosować podaną jako argument funkcję do każdego elementu znajdującego się w </a:t>
            </a:r>
            <a:r>
              <a:rPr lang="en-US" sz="2400">
                <a:solidFill>
                  <a:srgbClr val="38B6FF"/>
                </a:solidFill>
                <a:latin typeface="Emblema One"/>
              </a:rPr>
              <a:t>Index Object</a:t>
            </a:r>
          </a:p>
        </p:txBody>
      </p:sp>
      <p:pic>
        <p:nvPicPr>
          <p:cNvPr id="10" name="Picture 10"/>
          <p:cNvPicPr>
            <a:picLocks noChangeAspect="1"/>
          </p:cNvPicPr>
          <p:nvPr/>
        </p:nvPicPr>
        <p:blipFill>
          <a:blip r:embed="rId6"/>
          <a:srcRect/>
          <a:stretch>
            <a:fillRect/>
          </a:stretch>
        </p:blipFill>
        <p:spPr>
          <a:xfrm>
            <a:off x="9400050" y="4466810"/>
            <a:ext cx="1400002" cy="273000"/>
          </a:xfrm>
          <a:prstGeom prst="rect">
            <a:avLst/>
          </a:prstGeom>
        </p:spPr>
      </p:pic>
      <p:pic>
        <p:nvPicPr>
          <p:cNvPr id="11" name="Picture 11"/>
          <p:cNvPicPr>
            <a:picLocks noChangeAspect="1"/>
          </p:cNvPicPr>
          <p:nvPr/>
        </p:nvPicPr>
        <p:blipFill>
          <a:blip r:embed="rId6"/>
          <a:srcRect/>
          <a:stretch>
            <a:fillRect/>
          </a:stretch>
        </p:blipFill>
        <p:spPr>
          <a:xfrm>
            <a:off x="9400050" y="7348723"/>
            <a:ext cx="1400002" cy="273000"/>
          </a:xfrm>
          <a:prstGeom prst="rect">
            <a:avLst/>
          </a:prstGeom>
        </p:spPr>
      </p:pic>
      <p:sp>
        <p:nvSpPr>
          <p:cNvPr id="12" name="TextBox 12"/>
          <p:cNvSpPr txBox="1"/>
          <p:nvPr/>
        </p:nvSpPr>
        <p:spPr>
          <a:xfrm>
            <a:off x="903750" y="6839428"/>
            <a:ext cx="8496300" cy="1717586"/>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podobny</a:t>
            </a:r>
            <a:r>
              <a:rPr lang="en-US" sz="2400" dirty="0">
                <a:solidFill>
                  <a:srgbClr val="FFFFFF"/>
                </a:solidFill>
                <a:latin typeface="Emblema One"/>
              </a:rPr>
              <a:t> </a:t>
            </a:r>
            <a:r>
              <a:rPr lang="en-US" sz="2400" dirty="0" err="1">
                <a:solidFill>
                  <a:srgbClr val="FFFFFF"/>
                </a:solidFill>
                <a:latin typeface="Emblema One"/>
              </a:rPr>
              <a:t>resultat</a:t>
            </a:r>
            <a:r>
              <a:rPr lang="en-US" sz="2400" dirty="0">
                <a:solidFill>
                  <a:srgbClr val="FFFFFF"/>
                </a:solidFill>
                <a:latin typeface="Emblema One"/>
              </a:rPr>
              <a:t> </a:t>
            </a:r>
            <a:r>
              <a:rPr lang="en-US" sz="2400" dirty="0" err="1">
                <a:solidFill>
                  <a:srgbClr val="FFFFFF"/>
                </a:solidFill>
                <a:latin typeface="Emblema One"/>
              </a:rPr>
              <a:t>możemy</a:t>
            </a:r>
            <a:r>
              <a:rPr lang="en-US" sz="2400" dirty="0">
                <a:solidFill>
                  <a:srgbClr val="FFFFFF"/>
                </a:solidFill>
                <a:latin typeface="Emblema One"/>
              </a:rPr>
              <a:t> </a:t>
            </a:r>
            <a:r>
              <a:rPr lang="en-US" sz="2400" dirty="0" err="1">
                <a:solidFill>
                  <a:srgbClr val="FFFFFF"/>
                </a:solidFill>
                <a:latin typeface="Emblema One"/>
              </a:rPr>
              <a:t>uzyskać</a:t>
            </a:r>
            <a:r>
              <a:rPr lang="en-US" sz="2400" dirty="0">
                <a:solidFill>
                  <a:srgbClr val="FFFFFF"/>
                </a:solidFill>
                <a:latin typeface="Emblema One"/>
              </a:rPr>
              <a:t> </a:t>
            </a:r>
            <a:r>
              <a:rPr lang="en-US" sz="2400" dirty="0" err="1">
                <a:solidFill>
                  <a:srgbClr val="FFFFFF"/>
                </a:solidFill>
                <a:latin typeface="Emblema One"/>
              </a:rPr>
              <a:t>metodą</a:t>
            </a:r>
            <a:r>
              <a:rPr lang="en-US" sz="2400" dirty="0">
                <a:solidFill>
                  <a:srgbClr val="FFFFFF"/>
                </a:solidFill>
                <a:latin typeface="Emblema One"/>
              </a:rPr>
              <a:t> </a:t>
            </a:r>
            <a:r>
              <a:rPr lang="en-US" sz="2400" dirty="0">
                <a:solidFill>
                  <a:srgbClr val="38B6FF"/>
                </a:solidFill>
                <a:latin typeface="Emblema One"/>
              </a:rPr>
              <a:t>rename()</a:t>
            </a:r>
            <a:r>
              <a:rPr lang="en-US" sz="2400" dirty="0">
                <a:solidFill>
                  <a:srgbClr val="FFFFFF"/>
                </a:solidFill>
                <a:latin typeface="Emblema One"/>
              </a:rPr>
              <a:t>, </a:t>
            </a:r>
            <a:r>
              <a:rPr lang="en-US" sz="2400" dirty="0" err="1">
                <a:solidFill>
                  <a:srgbClr val="FFFFFF"/>
                </a:solidFill>
                <a:latin typeface="Emblema One"/>
              </a:rPr>
              <a:t>która</a:t>
            </a:r>
            <a:r>
              <a:rPr lang="en-US" sz="2400" dirty="0">
                <a:solidFill>
                  <a:srgbClr val="FFFFFF"/>
                </a:solidFill>
                <a:latin typeface="Emblema One"/>
              </a:rPr>
              <a:t> </a:t>
            </a:r>
            <a:r>
              <a:rPr lang="en-US" sz="2400" dirty="0" err="1">
                <a:solidFill>
                  <a:srgbClr val="FFFFFF"/>
                </a:solidFill>
                <a:latin typeface="Emblema One"/>
              </a:rPr>
              <a:t>pozwala</a:t>
            </a:r>
            <a:r>
              <a:rPr lang="en-US" sz="2400" dirty="0">
                <a:solidFill>
                  <a:srgbClr val="FFFFFF"/>
                </a:solidFill>
                <a:latin typeface="Emblema One"/>
              </a:rPr>
              <a:t> </a:t>
            </a:r>
            <a:r>
              <a:rPr lang="en-US" sz="2400" dirty="0" err="1">
                <a:solidFill>
                  <a:srgbClr val="FFFFFF"/>
                </a:solidFill>
                <a:latin typeface="Emblema One"/>
              </a:rPr>
              <a:t>nam</a:t>
            </a:r>
            <a:r>
              <a:rPr lang="en-US" sz="2400" dirty="0">
                <a:solidFill>
                  <a:srgbClr val="FFFFFF"/>
                </a:solidFill>
                <a:latin typeface="Emblema One"/>
              </a:rPr>
              <a:t> </a:t>
            </a:r>
            <a:r>
              <a:rPr lang="en-US" sz="2400" dirty="0" err="1">
                <a:solidFill>
                  <a:srgbClr val="FFFFFF"/>
                </a:solidFill>
                <a:latin typeface="Emblema One"/>
              </a:rPr>
              <a:t>zastosować</a:t>
            </a:r>
            <a:r>
              <a:rPr lang="en-US" sz="2400" dirty="0">
                <a:solidFill>
                  <a:srgbClr val="FFFFFF"/>
                </a:solidFill>
                <a:latin typeface="Emblema One"/>
              </a:rPr>
              <a:t> </a:t>
            </a:r>
            <a:r>
              <a:rPr lang="pl-PL" sz="2400" dirty="0">
                <a:solidFill>
                  <a:srgbClr val="FFFFFF"/>
                </a:solidFill>
                <a:latin typeface="Emblema One"/>
              </a:rPr>
              <a:t>różne</a:t>
            </a:r>
            <a:r>
              <a:rPr lang="en-US" sz="2400" dirty="0">
                <a:solidFill>
                  <a:srgbClr val="FFFFFF"/>
                </a:solidFill>
                <a:latin typeface="Emblema One"/>
              </a:rPr>
              <a:t> </a:t>
            </a:r>
            <a:r>
              <a:rPr lang="en-US" sz="2400" dirty="0" err="1">
                <a:solidFill>
                  <a:srgbClr val="FFFFFF"/>
                </a:solidFill>
                <a:latin typeface="Emblema One"/>
              </a:rPr>
              <a:t>funkcję</a:t>
            </a:r>
            <a:r>
              <a:rPr lang="pl-PL" sz="2400" dirty="0">
                <a:solidFill>
                  <a:srgbClr val="FFFFFF"/>
                </a:solidFill>
                <a:latin typeface="Emblema One"/>
              </a:rPr>
              <a:t> odpowiednio</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indeksów</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kolumn</a:t>
            </a:r>
            <a:r>
              <a:rPr lang="en-US" sz="2400" dirty="0">
                <a:solidFill>
                  <a:srgbClr val="FFFFFF"/>
                </a:solidFill>
                <a:latin typeface="Emblema One"/>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String Object Methods</a:t>
              </a:r>
            </a:p>
          </p:txBody>
        </p:sp>
      </p:grpSp>
      <p:sp>
        <p:nvSpPr>
          <p:cNvPr id="9" name="Freeform 9"/>
          <p:cNvSpPr/>
          <p:nvPr/>
        </p:nvSpPr>
        <p:spPr>
          <a:xfrm>
            <a:off x="5992282" y="1186475"/>
            <a:ext cx="6303436" cy="9004909"/>
          </a:xfrm>
          <a:custGeom>
            <a:avLst/>
            <a:gdLst/>
            <a:ahLst/>
            <a:cxnLst/>
            <a:rect l="l" t="t" r="r" b="b"/>
            <a:pathLst>
              <a:path w="6303436" h="9004909">
                <a:moveTo>
                  <a:pt x="0" y="0"/>
                </a:moveTo>
                <a:lnTo>
                  <a:pt x="6303436" y="0"/>
                </a:lnTo>
                <a:lnTo>
                  <a:pt x="6303436" y="9004909"/>
                </a:lnTo>
                <a:lnTo>
                  <a:pt x="0" y="9004909"/>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9247341">
            <a:off x="12496013" y="2910598"/>
            <a:ext cx="1085519" cy="1167225"/>
          </a:xfrm>
          <a:prstGeom prst="rect">
            <a:avLst/>
          </a:prstGeom>
        </p:spPr>
      </p:pic>
      <p:sp>
        <p:nvSpPr>
          <p:cNvPr id="11" name="TextBox 11"/>
          <p:cNvSpPr txBox="1"/>
          <p:nvPr/>
        </p:nvSpPr>
        <p:spPr>
          <a:xfrm>
            <a:off x="12295718" y="3819946"/>
            <a:ext cx="5931709" cy="824865"/>
          </a:xfrm>
          <a:prstGeom prst="rect">
            <a:avLst/>
          </a:prstGeom>
        </p:spPr>
        <p:txBody>
          <a:bodyPr lIns="0" tIns="0" rIns="0" bIns="0" rtlCol="0" anchor="t">
            <a:spAutoFit/>
          </a:bodyPr>
          <a:lstStyle/>
          <a:p>
            <a:pPr algn="ctr">
              <a:lnSpc>
                <a:spcPts val="3359"/>
              </a:lnSpc>
            </a:pPr>
            <a:r>
              <a:rPr lang="en-US" sz="2400">
                <a:solidFill>
                  <a:srgbClr val="38B6FF"/>
                </a:solidFill>
                <a:latin typeface="Emblema One"/>
              </a:rPr>
              <a:t>strip()</a:t>
            </a:r>
            <a:r>
              <a:rPr lang="en-US" sz="2400">
                <a:solidFill>
                  <a:srgbClr val="FFFFFF"/>
                </a:solidFill>
                <a:latin typeface="Emblema One"/>
              </a:rPr>
              <a:t> stosowane jest do usunięcia spacji</a:t>
            </a:r>
          </a:p>
        </p:txBody>
      </p:sp>
      <p:pic>
        <p:nvPicPr>
          <p:cNvPr id="12" name="Picture 12"/>
          <p:cNvPicPr>
            <a:picLocks noChangeAspect="1"/>
          </p:cNvPicPr>
          <p:nvPr/>
        </p:nvPicPr>
        <p:blipFill>
          <a:blip r:embed="rId6"/>
          <a:srcRect/>
          <a:stretch>
            <a:fillRect/>
          </a:stretch>
        </p:blipFill>
        <p:spPr>
          <a:xfrm rot="-824406">
            <a:off x="4195230" y="5310349"/>
            <a:ext cx="1614037" cy="1735524"/>
          </a:xfrm>
          <a:prstGeom prst="rect">
            <a:avLst/>
          </a:prstGeom>
        </p:spPr>
      </p:pic>
      <p:sp>
        <p:nvSpPr>
          <p:cNvPr id="13" name="TextBox 13"/>
          <p:cNvSpPr txBox="1"/>
          <p:nvPr/>
        </p:nvSpPr>
        <p:spPr>
          <a:xfrm>
            <a:off x="-141998" y="3767923"/>
            <a:ext cx="6328631"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różnica pomiędzy </a:t>
            </a:r>
            <a:r>
              <a:rPr lang="en-US" sz="2400">
                <a:solidFill>
                  <a:srgbClr val="38B6FF"/>
                </a:solidFill>
                <a:latin typeface="Emblema One"/>
              </a:rPr>
              <a:t>index()</a:t>
            </a:r>
            <a:r>
              <a:rPr lang="en-US" sz="2400">
                <a:solidFill>
                  <a:srgbClr val="FFFFFF"/>
                </a:solidFill>
                <a:latin typeface="Emblema One"/>
              </a:rPr>
              <a:t> a </a:t>
            </a:r>
            <a:r>
              <a:rPr lang="en-US" sz="2400">
                <a:solidFill>
                  <a:srgbClr val="38B6FF"/>
                </a:solidFill>
                <a:latin typeface="Emblema One"/>
              </a:rPr>
              <a:t>find()</a:t>
            </a:r>
            <a:r>
              <a:rPr lang="en-US" sz="2400">
                <a:solidFill>
                  <a:srgbClr val="FFFFFF"/>
                </a:solidFill>
                <a:latin typeface="Emblema One"/>
              </a:rPr>
              <a:t> jest taka, że </a:t>
            </a:r>
            <a:r>
              <a:rPr lang="en-US" sz="2400">
                <a:solidFill>
                  <a:srgbClr val="38B6FF"/>
                </a:solidFill>
                <a:latin typeface="Emblema One"/>
              </a:rPr>
              <a:t>index()</a:t>
            </a:r>
            <a:r>
              <a:rPr lang="en-US" sz="2400">
                <a:solidFill>
                  <a:srgbClr val="FFFFFF"/>
                </a:solidFill>
                <a:latin typeface="Emblema One"/>
              </a:rPr>
              <a:t> gdy nie znajdzie danego substring-a w string-u zwróci błąd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5000"/>
              <a:extLst>
                <a:ext uri="{96DAC541-7B7A-43D3-8B79-37D633B846F1}">
                  <asvg:svgBlip xmlns:asvg="http://schemas.microsoft.com/office/drawing/2016/SVG/main" r:embed="rId6"/>
                </a:ext>
              </a:extLst>
            </a:blip>
            <a:stretch>
              <a:fillRect/>
            </a:stretch>
          </a:blipFill>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366994"/>
                </a:solidFill>
                <a:latin typeface="Emblema One"/>
              </a:rPr>
              <a:t>MatPlotLib</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AutoShape 6"/>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sp>
        <p:nvSpPr>
          <p:cNvPr id="7" name="Freeform 7"/>
          <p:cNvSpPr/>
          <p:nvPr/>
        </p:nvSpPr>
        <p:spPr>
          <a:xfrm rot="233126">
            <a:off x="5523931" y="2918965"/>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476522" y="205734"/>
            <a:ext cx="16465276" cy="562102"/>
          </a:xfrm>
          <a:prstGeom prst="rect">
            <a:avLst/>
          </a:prstGeom>
        </p:spPr>
        <p:txBody>
          <a:bodyPr lIns="0" tIns="0" rIns="0" bIns="0" rtlCol="0" anchor="t">
            <a:spAutoFit/>
          </a:bodyPr>
          <a:lstStyle/>
          <a:p>
            <a:pPr>
              <a:lnSpc>
                <a:spcPts val="4484"/>
              </a:lnSpc>
            </a:pPr>
            <a:r>
              <a:rPr lang="en-US" sz="3800">
                <a:solidFill>
                  <a:srgbClr val="FFFFFF"/>
                </a:solidFill>
                <a:latin typeface="Emblema One"/>
              </a:rPr>
              <a:t>Matplotib- wprowadzenie oraz instalacja</a:t>
            </a:r>
          </a:p>
        </p:txBody>
      </p:sp>
      <p:sp>
        <p:nvSpPr>
          <p:cNvPr id="9" name="TextBox 9"/>
          <p:cNvSpPr txBox="1"/>
          <p:nvPr/>
        </p:nvSpPr>
        <p:spPr>
          <a:xfrm>
            <a:off x="583769" y="1250820"/>
            <a:ext cx="12576534" cy="1553845"/>
          </a:xfrm>
          <a:prstGeom prst="rect">
            <a:avLst/>
          </a:prstGeom>
        </p:spPr>
        <p:txBody>
          <a:bodyPr lIns="0" tIns="0" rIns="0" bIns="0" rtlCol="0" anchor="t">
            <a:spAutoFit/>
          </a:bodyPr>
          <a:lstStyle/>
          <a:p>
            <a:pPr>
              <a:lnSpc>
                <a:spcPts val="3079"/>
              </a:lnSpc>
            </a:pPr>
            <a:r>
              <a:rPr lang="en-US" sz="2199" dirty="0">
                <a:solidFill>
                  <a:srgbClr val="FFFFFF"/>
                </a:solidFill>
                <a:latin typeface="Emblema One"/>
              </a:rPr>
              <a:t>Matplotlib jest to </a:t>
            </a:r>
            <a:r>
              <a:rPr lang="en-US" sz="2199" dirty="0" err="1">
                <a:solidFill>
                  <a:srgbClr val="FFFFFF"/>
                </a:solidFill>
                <a:latin typeface="Emblema One"/>
              </a:rPr>
              <a:t>biblioteka</a:t>
            </a:r>
            <a:r>
              <a:rPr lang="en-US" sz="2199" dirty="0">
                <a:solidFill>
                  <a:srgbClr val="FFFFFF"/>
                </a:solidFill>
                <a:latin typeface="Emblema One"/>
              </a:rPr>
              <a:t> Python-a </a:t>
            </a:r>
            <a:r>
              <a:rPr lang="en-US" sz="2199" dirty="0" err="1">
                <a:solidFill>
                  <a:srgbClr val="FFFFFF"/>
                </a:solidFill>
                <a:latin typeface="Emblema One"/>
              </a:rPr>
              <a:t>umożliwiająca</a:t>
            </a:r>
            <a:r>
              <a:rPr lang="en-US" sz="2199" dirty="0">
                <a:solidFill>
                  <a:srgbClr val="FFFFFF"/>
                </a:solidFill>
                <a:latin typeface="Emblema One"/>
              </a:rPr>
              <a:t> </a:t>
            </a:r>
            <a:r>
              <a:rPr lang="en-US" sz="2199" dirty="0" err="1">
                <a:solidFill>
                  <a:srgbClr val="FFFFFF"/>
                </a:solidFill>
                <a:latin typeface="Emblema One"/>
              </a:rPr>
              <a:t>tworzenie</a:t>
            </a:r>
            <a:r>
              <a:rPr lang="en-US" sz="2199" dirty="0">
                <a:solidFill>
                  <a:srgbClr val="FFFFFF"/>
                </a:solidFill>
                <a:latin typeface="Emblema One"/>
              </a:rPr>
              <a:t> </a:t>
            </a:r>
            <a:r>
              <a:rPr lang="en-US" sz="2199" dirty="0" err="1">
                <a:solidFill>
                  <a:srgbClr val="FFFFFF"/>
                </a:solidFill>
                <a:latin typeface="Emblema One"/>
              </a:rPr>
              <a:t>wykresów</a:t>
            </a:r>
            <a:r>
              <a:rPr lang="en-US" sz="2199" dirty="0">
                <a:solidFill>
                  <a:srgbClr val="FFFFFF"/>
                </a:solidFill>
                <a:latin typeface="Emblema One"/>
              </a:rPr>
              <a:t> </a:t>
            </a:r>
            <a:r>
              <a:rPr lang="en-US" sz="2199" dirty="0" err="1">
                <a:solidFill>
                  <a:srgbClr val="FFFFFF"/>
                </a:solidFill>
                <a:latin typeface="Emblema One"/>
              </a:rPr>
              <a:t>i</a:t>
            </a:r>
            <a:r>
              <a:rPr lang="en-US" sz="2199" dirty="0">
                <a:solidFill>
                  <a:srgbClr val="FFFFFF"/>
                </a:solidFill>
                <a:latin typeface="Emblema One"/>
              </a:rPr>
              <a:t> </a:t>
            </a:r>
            <a:r>
              <a:rPr lang="en-US" sz="2199" dirty="0" err="1">
                <a:solidFill>
                  <a:srgbClr val="FFFFFF"/>
                </a:solidFill>
                <a:latin typeface="Emblema One"/>
              </a:rPr>
              <a:t>wizualizację</a:t>
            </a:r>
            <a:r>
              <a:rPr lang="en-US" sz="2199" dirty="0">
                <a:solidFill>
                  <a:srgbClr val="FFFFFF"/>
                </a:solidFill>
                <a:latin typeface="Emblema One"/>
              </a:rPr>
              <a:t> </a:t>
            </a:r>
            <a:r>
              <a:rPr lang="en-US" sz="2199" dirty="0" err="1">
                <a:solidFill>
                  <a:srgbClr val="FFFFFF"/>
                </a:solidFill>
                <a:latin typeface="Emblema One"/>
              </a:rPr>
              <a:t>danych</a:t>
            </a:r>
            <a:r>
              <a:rPr lang="en-US" sz="2199" dirty="0">
                <a:solidFill>
                  <a:srgbClr val="FFFFFF"/>
                </a:solidFill>
                <a:latin typeface="Emblema One"/>
              </a:rPr>
              <a:t>. </a:t>
            </a:r>
            <a:r>
              <a:rPr lang="en-US" sz="2199" dirty="0" err="1">
                <a:solidFill>
                  <a:srgbClr val="FFFFFF"/>
                </a:solidFill>
                <a:latin typeface="Emblema One"/>
              </a:rPr>
              <a:t>Pozwala</a:t>
            </a:r>
            <a:r>
              <a:rPr lang="en-US" sz="2199" dirty="0">
                <a:solidFill>
                  <a:srgbClr val="FFFFFF"/>
                </a:solidFill>
                <a:latin typeface="Emblema One"/>
              </a:rPr>
              <a:t> </a:t>
            </a:r>
            <a:r>
              <a:rPr lang="en-US" sz="2199" dirty="0" err="1">
                <a:solidFill>
                  <a:srgbClr val="FFFFFF"/>
                </a:solidFill>
                <a:latin typeface="Emblema One"/>
              </a:rPr>
              <a:t>na</a:t>
            </a:r>
            <a:r>
              <a:rPr lang="en-US" sz="2199" dirty="0">
                <a:solidFill>
                  <a:srgbClr val="FFFFFF"/>
                </a:solidFill>
                <a:latin typeface="Emblema One"/>
              </a:rPr>
              <a:t> </a:t>
            </a:r>
            <a:r>
              <a:rPr lang="en-US" sz="2199" dirty="0" err="1">
                <a:solidFill>
                  <a:srgbClr val="FFFFFF"/>
                </a:solidFill>
                <a:latin typeface="Emblema One"/>
              </a:rPr>
              <a:t>generowanie</a:t>
            </a:r>
            <a:r>
              <a:rPr lang="en-US" sz="2199" dirty="0">
                <a:solidFill>
                  <a:srgbClr val="FFFFFF"/>
                </a:solidFill>
                <a:latin typeface="Emblema One"/>
              </a:rPr>
              <a:t> </a:t>
            </a:r>
            <a:r>
              <a:rPr lang="pl-PL" sz="2199" dirty="0">
                <a:solidFill>
                  <a:srgbClr val="FFFFFF"/>
                </a:solidFill>
                <a:latin typeface="Emblema One"/>
              </a:rPr>
              <a:t>różnego typu </a:t>
            </a:r>
            <a:r>
              <a:rPr lang="en-US" sz="2199" dirty="0" err="1">
                <a:solidFill>
                  <a:srgbClr val="FFFFFF"/>
                </a:solidFill>
                <a:latin typeface="Emblema One"/>
              </a:rPr>
              <a:t>wykresów</a:t>
            </a:r>
            <a:r>
              <a:rPr lang="en-US" sz="2199" dirty="0">
                <a:solidFill>
                  <a:srgbClr val="FFFFFF"/>
                </a:solidFill>
                <a:latin typeface="Emblema One"/>
              </a:rPr>
              <a:t>. </a:t>
            </a:r>
            <a:r>
              <a:rPr lang="en-US" sz="2199" dirty="0" err="1">
                <a:solidFill>
                  <a:srgbClr val="FFFFFF"/>
                </a:solidFill>
                <a:latin typeface="Emblema One"/>
              </a:rPr>
              <a:t>Oferuje</a:t>
            </a:r>
            <a:r>
              <a:rPr lang="en-US" sz="2199" dirty="0">
                <a:solidFill>
                  <a:srgbClr val="FFFFFF"/>
                </a:solidFill>
                <a:latin typeface="Emblema One"/>
              </a:rPr>
              <a:t> </a:t>
            </a:r>
            <a:r>
              <a:rPr lang="en-US" sz="2199" dirty="0" err="1">
                <a:solidFill>
                  <a:srgbClr val="FFFFFF"/>
                </a:solidFill>
                <a:latin typeface="Emblema One"/>
              </a:rPr>
              <a:t>elastyczność</a:t>
            </a:r>
            <a:r>
              <a:rPr lang="en-US" sz="2199" dirty="0">
                <a:solidFill>
                  <a:srgbClr val="FFFFFF"/>
                </a:solidFill>
                <a:latin typeface="Emblema One"/>
              </a:rPr>
              <a:t> </a:t>
            </a:r>
            <a:r>
              <a:rPr lang="pl-PL" sz="2199" dirty="0">
                <a:solidFill>
                  <a:srgbClr val="FFFFFF"/>
                </a:solidFill>
                <a:latin typeface="Emblema One"/>
              </a:rPr>
              <a:t>oraz</a:t>
            </a:r>
            <a:r>
              <a:rPr lang="en-US" sz="2199" dirty="0">
                <a:solidFill>
                  <a:srgbClr val="FFFFFF"/>
                </a:solidFill>
                <a:latin typeface="Emblema One"/>
              </a:rPr>
              <a:t> </a:t>
            </a:r>
            <a:r>
              <a:rPr lang="en-US" sz="2199" dirty="0" err="1">
                <a:solidFill>
                  <a:srgbClr val="FFFFFF"/>
                </a:solidFill>
                <a:latin typeface="Emblema One"/>
              </a:rPr>
              <a:t>szeroki</a:t>
            </a:r>
            <a:r>
              <a:rPr lang="en-US" sz="2199" dirty="0">
                <a:solidFill>
                  <a:srgbClr val="FFFFFF"/>
                </a:solidFill>
                <a:latin typeface="Emblema One"/>
              </a:rPr>
              <a:t> </a:t>
            </a:r>
            <a:r>
              <a:rPr lang="en-US" sz="2199" dirty="0" err="1">
                <a:solidFill>
                  <a:srgbClr val="FFFFFF"/>
                </a:solidFill>
                <a:latin typeface="Emblema One"/>
              </a:rPr>
              <a:t>zakres</a:t>
            </a:r>
            <a:r>
              <a:rPr lang="en-US" sz="2199" dirty="0">
                <a:solidFill>
                  <a:srgbClr val="FFFFFF"/>
                </a:solidFill>
                <a:latin typeface="Emblema One"/>
              </a:rPr>
              <a:t> </a:t>
            </a:r>
            <a:r>
              <a:rPr lang="en-US" sz="2199" dirty="0" err="1">
                <a:solidFill>
                  <a:srgbClr val="FFFFFF"/>
                </a:solidFill>
                <a:latin typeface="Emblema One"/>
              </a:rPr>
              <a:t>możliwości</a:t>
            </a:r>
            <a:r>
              <a:rPr lang="en-US" sz="2199" dirty="0">
                <a:solidFill>
                  <a:srgbClr val="FFFFFF"/>
                </a:solidFill>
                <a:latin typeface="Emblema One"/>
              </a:rPr>
              <a:t> </a:t>
            </a:r>
            <a:r>
              <a:rPr lang="en-US" sz="2199" dirty="0" err="1">
                <a:solidFill>
                  <a:srgbClr val="FFFFFF"/>
                </a:solidFill>
                <a:latin typeface="Emblema One"/>
              </a:rPr>
              <a:t>dostosowywania</a:t>
            </a:r>
            <a:r>
              <a:rPr lang="en-US" sz="2199" dirty="0">
                <a:solidFill>
                  <a:srgbClr val="FFFFFF"/>
                </a:solidFill>
                <a:latin typeface="Emblema One"/>
              </a:rPr>
              <a:t> </a:t>
            </a:r>
            <a:r>
              <a:rPr lang="en-US" sz="2199" dirty="0" err="1">
                <a:solidFill>
                  <a:srgbClr val="FFFFFF"/>
                </a:solidFill>
                <a:latin typeface="Emblema One"/>
              </a:rPr>
              <a:t>wykresów</a:t>
            </a:r>
            <a:r>
              <a:rPr lang="en-US" sz="2199" dirty="0">
                <a:solidFill>
                  <a:srgbClr val="FFFFFF"/>
                </a:solidFill>
                <a:latin typeface="Emblema One"/>
              </a:rPr>
              <a:t> do </a:t>
            </a:r>
            <a:r>
              <a:rPr lang="en-US" sz="2199" dirty="0" err="1">
                <a:solidFill>
                  <a:srgbClr val="FFFFFF"/>
                </a:solidFill>
                <a:latin typeface="Emblema One"/>
              </a:rPr>
              <a:t>swoich</a:t>
            </a:r>
            <a:r>
              <a:rPr lang="en-US" sz="2199" dirty="0">
                <a:solidFill>
                  <a:srgbClr val="FFFFFF"/>
                </a:solidFill>
                <a:latin typeface="Emblema One"/>
              </a:rPr>
              <a:t> </a:t>
            </a:r>
            <a:r>
              <a:rPr lang="en-US" sz="2199" dirty="0" err="1">
                <a:solidFill>
                  <a:srgbClr val="FFFFFF"/>
                </a:solidFill>
                <a:latin typeface="Emblema One"/>
              </a:rPr>
              <a:t>potrzeb</a:t>
            </a:r>
            <a:r>
              <a:rPr lang="en-US" sz="2199" dirty="0">
                <a:solidFill>
                  <a:srgbClr val="FFFFFF"/>
                </a:solidFill>
                <a:latin typeface="Emblema One"/>
              </a:rPr>
              <a:t>.</a:t>
            </a:r>
          </a:p>
        </p:txBody>
      </p:sp>
      <p:sp>
        <p:nvSpPr>
          <p:cNvPr id="10" name="TextBox 10"/>
          <p:cNvSpPr txBox="1"/>
          <p:nvPr/>
        </p:nvSpPr>
        <p:spPr>
          <a:xfrm>
            <a:off x="8981691" y="3432093"/>
            <a:ext cx="7960107" cy="4860925"/>
          </a:xfrm>
          <a:prstGeom prst="rect">
            <a:avLst/>
          </a:prstGeom>
        </p:spPr>
        <p:txBody>
          <a:bodyPr lIns="0" tIns="0" rIns="0" bIns="0" rtlCol="0" anchor="t">
            <a:spAutoFit/>
          </a:bodyPr>
          <a:lstStyle/>
          <a:p>
            <a:pPr>
              <a:lnSpc>
                <a:spcPts val="3499"/>
              </a:lnSpc>
            </a:pPr>
            <a:endParaRPr dirty="0"/>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matplotlib</a:t>
            </a: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Pandas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a:t>
            </a:r>
            <a:r>
              <a:rPr lang="en-US" sz="2499" dirty="0" err="1">
                <a:solidFill>
                  <a:srgbClr val="38B6FF"/>
                </a:solidFill>
                <a:latin typeface="Paytone One"/>
              </a:rPr>
              <a:t>matplotlib.pyplot</a:t>
            </a:r>
            <a:r>
              <a:rPr lang="en-US" sz="2499" dirty="0">
                <a:solidFill>
                  <a:srgbClr val="38B6FF"/>
                </a:solidFill>
                <a:latin typeface="Paytone One"/>
              </a:rPr>
              <a:t> as </a:t>
            </a:r>
            <a:r>
              <a:rPr lang="en-US" sz="2499" dirty="0" err="1">
                <a:solidFill>
                  <a:srgbClr val="38B6FF"/>
                </a:solidFill>
                <a:latin typeface="Paytone One"/>
              </a:rPr>
              <a:t>plt</a:t>
            </a:r>
            <a:r>
              <a:rPr lang="en-US" sz="2499" dirty="0">
                <a:solidFill>
                  <a:srgbClr val="38B6FF"/>
                </a:solidFill>
                <a:latin typeface="Paytone One"/>
              </a:rPr>
              <a:t> </a:t>
            </a:r>
            <a:r>
              <a:rPr lang="en-US" sz="2499" dirty="0">
                <a:solidFill>
                  <a:srgbClr val="FFFFFF"/>
                </a:solidFill>
                <a:latin typeface="Paytone One"/>
              </a:rPr>
              <a:t>(w submodule </a:t>
            </a:r>
            <a:r>
              <a:rPr lang="en-US" sz="2499" dirty="0" err="1">
                <a:solidFill>
                  <a:srgbClr val="FFFFFF"/>
                </a:solidFill>
                <a:latin typeface="Paytone One"/>
              </a:rPr>
              <a:t>pyplot</a:t>
            </a:r>
            <a:r>
              <a:rPr lang="en-US" sz="2499" dirty="0">
                <a:solidFill>
                  <a:srgbClr val="FFFFFF"/>
                </a:solidFill>
                <a:latin typeface="Paytone One"/>
              </a:rPr>
              <a:t> </a:t>
            </a:r>
            <a:r>
              <a:rPr lang="en-US" sz="2499" dirty="0" err="1">
                <a:solidFill>
                  <a:srgbClr val="FFFFFF"/>
                </a:solidFill>
                <a:latin typeface="Paytone One"/>
              </a:rPr>
              <a:t>znajduję</a:t>
            </a:r>
            <a:r>
              <a:rPr lang="en-US" sz="2499" dirty="0">
                <a:solidFill>
                  <a:srgbClr val="FFFFFF"/>
                </a:solidFill>
                <a:latin typeface="Paytone One"/>
              </a:rPr>
              <a:t> </a:t>
            </a:r>
            <a:r>
              <a:rPr lang="en-US" sz="2499" dirty="0" err="1">
                <a:solidFill>
                  <a:srgbClr val="FFFFFF"/>
                </a:solidFill>
                <a:latin typeface="Paytone One"/>
              </a:rPr>
              <a:t>się</a:t>
            </a:r>
            <a:r>
              <a:rPr lang="en-US" sz="2499" dirty="0">
                <a:solidFill>
                  <a:srgbClr val="FFFFFF"/>
                </a:solidFill>
                <a:latin typeface="Paytone One"/>
              </a:rPr>
              <a:t> </a:t>
            </a:r>
            <a:r>
              <a:rPr lang="en-US" sz="2499" dirty="0" err="1">
                <a:solidFill>
                  <a:srgbClr val="FFFFFF"/>
                </a:solidFill>
                <a:latin typeface="Paytone One"/>
              </a:rPr>
              <a:t>znacząca</a:t>
            </a:r>
            <a:r>
              <a:rPr lang="en-US" sz="2499" dirty="0">
                <a:solidFill>
                  <a:srgbClr val="FFFFFF"/>
                </a:solidFill>
                <a:latin typeface="Paytone One"/>
              </a:rPr>
              <a:t> </a:t>
            </a:r>
            <a:r>
              <a:rPr lang="en-US" sz="2499" dirty="0" err="1">
                <a:solidFill>
                  <a:srgbClr val="FFFFFF"/>
                </a:solidFill>
                <a:latin typeface="Paytone One"/>
              </a:rPr>
              <a:t>większość</a:t>
            </a:r>
            <a:r>
              <a:rPr lang="en-US" sz="2499" dirty="0">
                <a:solidFill>
                  <a:srgbClr val="FFFFFF"/>
                </a:solidFill>
                <a:latin typeface="Paytone One"/>
              </a:rPr>
              <a:t> </a:t>
            </a:r>
            <a:r>
              <a:rPr lang="en-US" sz="2499" dirty="0" err="1">
                <a:solidFill>
                  <a:srgbClr val="FFFFFF"/>
                </a:solidFill>
                <a:latin typeface="Paytone One"/>
              </a:rPr>
              <a:t>istotnej</a:t>
            </a:r>
            <a:r>
              <a:rPr lang="en-US" sz="2499" dirty="0">
                <a:solidFill>
                  <a:srgbClr val="FFFFFF"/>
                </a:solidFill>
                <a:latin typeface="Paytone One"/>
              </a:rPr>
              <a:t> </a:t>
            </a:r>
            <a:r>
              <a:rPr lang="en-US" sz="2499" dirty="0" err="1">
                <a:solidFill>
                  <a:srgbClr val="FFFFFF"/>
                </a:solidFill>
                <a:latin typeface="Paytone One"/>
              </a:rPr>
              <a:t>funkcjonalności</a:t>
            </a:r>
            <a:r>
              <a:rPr lang="en-US" sz="2499" dirty="0">
                <a:solidFill>
                  <a:srgbClr val="FFFFFF"/>
                </a:solidFill>
                <a:latin typeface="Paytone One"/>
              </a:rPr>
              <a:t> </a:t>
            </a:r>
            <a:r>
              <a:rPr lang="en-US" sz="2499" dirty="0" err="1">
                <a:solidFill>
                  <a:srgbClr val="FFFFFF"/>
                </a:solidFill>
                <a:latin typeface="Paytone One"/>
              </a:rPr>
              <a:t>całej</a:t>
            </a:r>
            <a:r>
              <a:rPr lang="en-US" sz="2499" dirty="0">
                <a:solidFill>
                  <a:srgbClr val="FFFFFF"/>
                </a:solidFill>
                <a:latin typeface="Paytone One"/>
              </a:rPr>
              <a:t> </a:t>
            </a:r>
            <a:r>
              <a:rPr lang="en-US" sz="2499" dirty="0" err="1">
                <a:solidFill>
                  <a:srgbClr val="FFFFFF"/>
                </a:solidFill>
                <a:latin typeface="Paytone One"/>
              </a:rPr>
              <a:t>biblioteki</a:t>
            </a:r>
            <a:r>
              <a:rPr lang="en-US" sz="2499" dirty="0">
                <a:solidFill>
                  <a:srgbClr val="FFFFFF"/>
                </a:solidFill>
                <a:latin typeface="Paytone One"/>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5624184">
            <a:off x="7998751" y="-2108416"/>
            <a:ext cx="9054625" cy="8058616"/>
          </a:xfrm>
          <a:custGeom>
            <a:avLst/>
            <a:gdLst/>
            <a:ahLst/>
            <a:cxnLst/>
            <a:rect l="l" t="t" r="r" b="b"/>
            <a:pathLst>
              <a:path w="9054625" h="8058616">
                <a:moveTo>
                  <a:pt x="0" y="0"/>
                </a:moveTo>
                <a:lnTo>
                  <a:pt x="9054624" y="0"/>
                </a:lnTo>
                <a:lnTo>
                  <a:pt x="9054624" y="8058616"/>
                </a:lnTo>
                <a:lnTo>
                  <a:pt x="0" y="8058616"/>
                </a:lnTo>
                <a:lnTo>
                  <a:pt x="0" y="0"/>
                </a:lnTo>
                <a:close/>
              </a:path>
            </a:pathLst>
          </a:custGeom>
          <a:blipFill>
            <a:blip r:embed="rId2">
              <a:alphaModFix amt="56000"/>
            </a:blip>
            <a:stretch>
              <a:fillRect/>
            </a:stretch>
          </a:blipFill>
        </p:spPr>
        <p:txBody>
          <a:bodyPr/>
          <a:lstStyle/>
          <a:p>
            <a:endParaRPr lang="pl-PL"/>
          </a:p>
        </p:txBody>
      </p:sp>
      <p:sp>
        <p:nvSpPr>
          <p:cNvPr id="3" name="Freeform 3"/>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alphaModFix amt="65999"/>
            </a:blip>
            <a:stretch>
              <a:fillRect/>
            </a:stretch>
          </a:blipFill>
        </p:spPr>
        <p:txBody>
          <a:bodyPr/>
          <a:lstStyle/>
          <a:p>
            <a:endParaRPr lang="pl-PL"/>
          </a:p>
        </p:txBody>
      </p:sp>
      <p:sp>
        <p:nvSpPr>
          <p:cNvPr id="4" name="Freeform 4"/>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txBody>
          <a:bodyPr/>
          <a:lstStyle/>
          <a:p>
            <a:endParaRPr lang="pl-PL"/>
          </a:p>
        </p:txBody>
      </p:sp>
      <p:sp>
        <p:nvSpPr>
          <p:cNvPr id="5" name="AutoShape 5"/>
          <p:cNvSpPr/>
          <p:nvPr/>
        </p:nvSpPr>
        <p:spPr>
          <a:xfrm>
            <a:off x="284031" y="1939942"/>
            <a:ext cx="10278860" cy="1905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283996" y="253365"/>
            <a:ext cx="16378919" cy="1464945"/>
          </a:xfrm>
          <a:prstGeom prst="rect">
            <a:avLst/>
          </a:prstGeom>
        </p:spPr>
        <p:txBody>
          <a:bodyPr lIns="0" tIns="0" rIns="0" bIns="0" rtlCol="0" anchor="t">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id="7" name="Group 7"/>
          <p:cNvGrpSpPr/>
          <p:nvPr/>
        </p:nvGrpSpPr>
        <p:grpSpPr>
          <a:xfrm>
            <a:off x="156869" y="2178067"/>
            <a:ext cx="18008566" cy="5711491"/>
            <a:chOff x="0" y="0"/>
            <a:chExt cx="24011421" cy="7615321"/>
          </a:xfrm>
        </p:grpSpPr>
        <p:grpSp>
          <p:nvGrpSpPr>
            <p:cNvPr id="8" name="Group 8"/>
            <p:cNvGrpSpPr/>
            <p:nvPr/>
          </p:nvGrpSpPr>
          <p:grpSpPr>
            <a:xfrm>
              <a:off x="0" y="0"/>
              <a:ext cx="1146278" cy="705407"/>
              <a:chOff x="0" y="0"/>
              <a:chExt cx="1320790" cy="812800"/>
            </a:xfrm>
          </p:grpSpPr>
          <p:sp>
            <p:nvSpPr>
              <p:cNvPr id="9" name="Freeform 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0" name="TextBox 1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1467025" y="66318"/>
              <a:ext cx="4668673" cy="525145"/>
            </a:xfrm>
            <a:prstGeom prst="rect">
              <a:avLst/>
            </a:prstGeom>
            <a:solidFill>
              <a:srgbClr val="92D050"/>
            </a:solidFill>
          </p:spPr>
          <p:txBody>
            <a:bodyPr lIns="0" tIns="0" rIns="0" bIns="0" rtlCol="0" anchor="t">
              <a:spAutoFit/>
            </a:bodyPr>
            <a:lstStyle/>
            <a:p>
              <a:pPr>
                <a:lnSpc>
                  <a:spcPts val="3359"/>
                </a:lnSpc>
              </a:pPr>
              <a:r>
                <a:rPr lang="en-US" sz="2400" dirty="0">
                  <a:solidFill>
                    <a:srgbClr val="FFFFFF"/>
                  </a:solidFill>
                  <a:latin typeface="Emblema One"/>
                </a:rPr>
                <a:t>E-commerce</a:t>
              </a:r>
            </a:p>
          </p:txBody>
        </p:sp>
        <p:sp>
          <p:nvSpPr>
            <p:cNvPr id="12" name="TextBox 12"/>
            <p:cNvSpPr txBox="1"/>
            <p:nvPr/>
          </p:nvSpPr>
          <p:spPr>
            <a:xfrm>
              <a:off x="1467025" y="657782"/>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id="13" name="Group 13"/>
            <p:cNvGrpSpPr/>
            <p:nvPr/>
          </p:nvGrpSpPr>
          <p:grpSpPr>
            <a:xfrm>
              <a:off x="0" y="2314074"/>
              <a:ext cx="1146278" cy="705407"/>
              <a:chOff x="0" y="0"/>
              <a:chExt cx="1320790" cy="812800"/>
            </a:xfrm>
          </p:grpSpPr>
          <p:sp>
            <p:nvSpPr>
              <p:cNvPr id="14" name="Freeform 14"/>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15" name="TextBox 15"/>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1467025" y="2380392"/>
              <a:ext cx="6288500" cy="525145"/>
            </a:xfrm>
            <a:prstGeom prst="rect">
              <a:avLst/>
            </a:prstGeom>
            <a:solidFill>
              <a:schemeClr val="accent1"/>
            </a:solidFill>
          </p:spPr>
          <p:txBody>
            <a:bodyPr lIns="0" tIns="0" rIns="0" bIns="0" rtlCol="0" anchor="t">
              <a:spAutoFit/>
            </a:bodyPr>
            <a:lstStyle/>
            <a:p>
              <a:pPr>
                <a:lnSpc>
                  <a:spcPts val="3359"/>
                </a:lnSpc>
              </a:pPr>
              <a:r>
                <a:rPr lang="en-US" sz="2400" dirty="0" err="1">
                  <a:solidFill>
                    <a:srgbClr val="FFFFFF"/>
                  </a:solidFill>
                  <a:latin typeface="Emblema One"/>
                </a:rPr>
                <a:t>Spedycja</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logistyka</a:t>
              </a:r>
              <a:endParaRPr lang="en-US" sz="2400" dirty="0">
                <a:solidFill>
                  <a:srgbClr val="FFFFFF"/>
                </a:solidFill>
                <a:latin typeface="Emblema One"/>
              </a:endParaRPr>
            </a:p>
          </p:txBody>
        </p:sp>
        <p:sp>
          <p:nvSpPr>
            <p:cNvPr id="17" name="TextBox 17"/>
            <p:cNvSpPr txBox="1"/>
            <p:nvPr/>
          </p:nvSpPr>
          <p:spPr>
            <a:xfrm>
              <a:off x="1467025" y="2971856"/>
              <a:ext cx="22544396" cy="1389592"/>
            </a:xfrm>
            <a:prstGeom prst="rect">
              <a:avLst/>
            </a:prstGeom>
          </p:spPr>
          <p:txBody>
            <a:bodyPr lIns="0" tIns="0" rIns="0" bIns="0" rtlCol="0" anchor="t">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id="18" name="Group 18"/>
            <p:cNvGrpSpPr/>
            <p:nvPr/>
          </p:nvGrpSpPr>
          <p:grpSpPr>
            <a:xfrm>
              <a:off x="0" y="4628147"/>
              <a:ext cx="1146278" cy="705407"/>
              <a:chOff x="0" y="0"/>
              <a:chExt cx="1320790" cy="812800"/>
            </a:xfrm>
          </p:grpSpPr>
          <p:sp>
            <p:nvSpPr>
              <p:cNvPr id="19" name="Freeform 19"/>
              <p:cNvSpPr/>
              <p:nvPr/>
            </p:nvSpPr>
            <p:spPr>
              <a:xfrm>
                <a:off x="0" y="0"/>
                <a:ext cx="1320790" cy="812800"/>
              </a:xfrm>
              <a:custGeom>
                <a:avLst/>
                <a:gdLst/>
                <a:ahLst/>
                <a:cxnLst/>
                <a:rect l="l" t="t" r="r" b="b"/>
                <a:pathLst>
                  <a:path w="1320790" h="81280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txBody>
              <a:bodyPr/>
              <a:lstStyle/>
              <a:p>
                <a:endParaRPr lang="pl-PL"/>
              </a:p>
            </p:txBody>
          </p:sp>
          <p:sp>
            <p:nvSpPr>
              <p:cNvPr id="20" name="TextBox 20"/>
              <p:cNvSpPr txBox="1"/>
              <p:nvPr/>
            </p:nvSpPr>
            <p:spPr>
              <a:xfrm>
                <a:off x="0" y="155575"/>
                <a:ext cx="1219190" cy="454025"/>
              </a:xfrm>
              <a:prstGeom prst="rect">
                <a:avLst/>
              </a:prstGeom>
            </p:spPr>
            <p:txBody>
              <a:bodyPr lIns="50800" tIns="50800" rIns="50800" bIns="50800" rtlCol="0" anchor="ctr"/>
              <a:lstStyle/>
              <a:p>
                <a:pPr algn="ctr">
                  <a:lnSpc>
                    <a:spcPts val="3079"/>
                  </a:lnSpc>
                </a:pPr>
                <a:endParaRPr/>
              </a:p>
            </p:txBody>
          </p:sp>
        </p:grpSp>
        <p:sp>
          <p:nvSpPr>
            <p:cNvPr id="21" name="TextBox 21"/>
            <p:cNvSpPr txBox="1"/>
            <p:nvPr/>
          </p:nvSpPr>
          <p:spPr>
            <a:xfrm>
              <a:off x="1467025" y="4694466"/>
              <a:ext cx="7999703" cy="525145"/>
            </a:xfrm>
            <a:prstGeom prst="rect">
              <a:avLst/>
            </a:prstGeom>
            <a:solidFill>
              <a:srgbClr val="7030A0"/>
            </a:solidFill>
          </p:spPr>
          <p:txBody>
            <a:bodyPr lIns="0" tIns="0" rIns="0" bIns="0" rtlCol="0" anchor="t">
              <a:spAutoFit/>
            </a:bodyPr>
            <a:lstStyle/>
            <a:p>
              <a:pPr>
                <a:lnSpc>
                  <a:spcPts val="3359"/>
                </a:lnSpc>
              </a:pPr>
              <a:r>
                <a:rPr lang="en-US" sz="2400" dirty="0" err="1">
                  <a:solidFill>
                    <a:srgbClr val="FFFFFF"/>
                  </a:solidFill>
                  <a:latin typeface="Emblema One"/>
                </a:rPr>
                <a:t>Finanse</a:t>
              </a:r>
              <a:r>
                <a:rPr lang="en-US" sz="2400" dirty="0">
                  <a:solidFill>
                    <a:srgbClr val="FFFFFF"/>
                  </a:solidFill>
                  <a:latin typeface="Emblema One"/>
                </a:rPr>
                <a:t> </a:t>
              </a:r>
              <a:r>
                <a:rPr lang="en-US" sz="2400" dirty="0" err="1">
                  <a:solidFill>
                    <a:srgbClr val="FFFFFF"/>
                  </a:solidFill>
                  <a:latin typeface="Emblema One"/>
                </a:rPr>
                <a:t>oraz</a:t>
              </a:r>
              <a:r>
                <a:rPr lang="en-US" sz="2400" dirty="0">
                  <a:solidFill>
                    <a:srgbClr val="FFFFFF"/>
                  </a:solidFill>
                  <a:latin typeface="Emblema One"/>
                </a:rPr>
                <a:t> </a:t>
              </a:r>
              <a:r>
                <a:rPr lang="en-US" sz="2400" dirty="0" err="1">
                  <a:solidFill>
                    <a:srgbClr val="FFFFFF"/>
                  </a:solidFill>
                  <a:latin typeface="Emblema One"/>
                </a:rPr>
                <a:t>ubezpieczenia</a:t>
              </a:r>
              <a:endParaRPr lang="en-US" sz="2400" dirty="0">
                <a:solidFill>
                  <a:srgbClr val="FFFFFF"/>
                </a:solidFill>
                <a:latin typeface="Emblema One"/>
              </a:endParaRPr>
            </a:p>
          </p:txBody>
        </p:sp>
        <p:sp>
          <p:nvSpPr>
            <p:cNvPr id="22" name="TextBox 22"/>
            <p:cNvSpPr txBox="1"/>
            <p:nvPr/>
          </p:nvSpPr>
          <p:spPr>
            <a:xfrm>
              <a:off x="1467025" y="5285929"/>
              <a:ext cx="22544396" cy="2329392"/>
            </a:xfrm>
            <a:prstGeom prst="rect">
              <a:avLst/>
            </a:prstGeom>
          </p:spPr>
          <p:txBody>
            <a:bodyPr lIns="0" tIns="0" rIns="0" bIns="0" rtlCol="0" anchor="t">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sp>
        <p:nvSpPr>
          <p:cNvPr id="5" name="Freeform 5"/>
          <p:cNvSpPr/>
          <p:nvPr/>
        </p:nvSpPr>
        <p:spPr>
          <a:xfrm>
            <a:off x="476557" y="2005251"/>
            <a:ext cx="8667443" cy="8149763"/>
          </a:xfrm>
          <a:custGeom>
            <a:avLst/>
            <a:gdLst/>
            <a:ahLst/>
            <a:cxnLst/>
            <a:rect l="l" t="t" r="r" b="b"/>
            <a:pathLst>
              <a:path w="8667443" h="8149763">
                <a:moveTo>
                  <a:pt x="0" y="0"/>
                </a:moveTo>
                <a:lnTo>
                  <a:pt x="8667443" y="0"/>
                </a:lnTo>
                <a:lnTo>
                  <a:pt x="8667443" y="8149763"/>
                </a:lnTo>
                <a:lnTo>
                  <a:pt x="0" y="8149763"/>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5"/>
          <a:srcRect/>
          <a:stretch>
            <a:fillRect/>
          </a:stretch>
        </p:blipFill>
        <p:spPr>
          <a:xfrm rot="9317608">
            <a:off x="4816594" y="2358882"/>
            <a:ext cx="1908553" cy="333997"/>
          </a:xfrm>
          <a:prstGeom prst="rect">
            <a:avLst/>
          </a:prstGeom>
        </p:spPr>
      </p:pic>
      <p:sp>
        <p:nvSpPr>
          <p:cNvPr id="7" name="Freeform 7"/>
          <p:cNvSpPr/>
          <p:nvPr/>
        </p:nvSpPr>
        <p:spPr>
          <a:xfrm rot="-10800000">
            <a:off x="9254811" y="2763332"/>
            <a:ext cx="188974" cy="1299193"/>
          </a:xfrm>
          <a:custGeom>
            <a:avLst/>
            <a:gdLst/>
            <a:ahLst/>
            <a:cxnLst/>
            <a:rect l="l" t="t" r="r" b="b"/>
            <a:pathLst>
              <a:path w="188974" h="1299193">
                <a:moveTo>
                  <a:pt x="0" y="0"/>
                </a:moveTo>
                <a:lnTo>
                  <a:pt x="188973" y="0"/>
                </a:lnTo>
                <a:lnTo>
                  <a:pt x="188973" y="1299193"/>
                </a:lnTo>
                <a:lnTo>
                  <a:pt x="0" y="12991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a:p>
        </p:txBody>
      </p:sp>
      <p:grpSp>
        <p:nvGrpSpPr>
          <p:cNvPr id="8" name="Group 8"/>
          <p:cNvGrpSpPr/>
          <p:nvPr/>
        </p:nvGrpSpPr>
        <p:grpSpPr>
          <a:xfrm>
            <a:off x="476522" y="162363"/>
            <a:ext cx="16465276" cy="794439"/>
            <a:chOff x="0" y="0"/>
            <a:chExt cx="21953702" cy="1059253"/>
          </a:xfrm>
        </p:grpSpPr>
        <p:sp>
          <p:nvSpPr>
            <p:cNvPr id="9" name="AutoShape 9"/>
            <p:cNvSpPr/>
            <p:nvPr/>
          </p:nvSpPr>
          <p:spPr>
            <a:xfrm>
              <a:off x="47" y="1033853"/>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10" name="TextBox 10"/>
            <p:cNvSpPr txBox="1"/>
            <p:nvPr/>
          </p:nvSpPr>
          <p:spPr>
            <a:xfrm>
              <a:off x="0" y="0"/>
              <a:ext cx="21953702" cy="852424"/>
            </a:xfrm>
            <a:prstGeom prst="rect">
              <a:avLst/>
            </a:prstGeom>
          </p:spPr>
          <p:txBody>
            <a:bodyPr lIns="0" tIns="0" rIns="0" bIns="0" rtlCol="0" anchor="t">
              <a:spAutoFit/>
            </a:bodyPr>
            <a:lstStyle/>
            <a:p>
              <a:pPr>
                <a:lnSpc>
                  <a:spcPts val="4955"/>
                </a:lnSpc>
              </a:pPr>
              <a:r>
                <a:rPr lang="en-US" sz="4200">
                  <a:solidFill>
                    <a:srgbClr val="FFFFFF"/>
                  </a:solidFill>
                  <a:latin typeface="Emblema One"/>
                </a:rPr>
                <a:t>Matplotib- Figures and Subplots</a:t>
              </a:r>
            </a:p>
          </p:txBody>
        </p:sp>
      </p:grpSp>
      <p:sp>
        <p:nvSpPr>
          <p:cNvPr id="11" name="TextBox 11"/>
          <p:cNvSpPr txBox="1"/>
          <p:nvPr/>
        </p:nvSpPr>
        <p:spPr>
          <a:xfrm>
            <a:off x="476522" y="1066086"/>
            <a:ext cx="11671013"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Wszystkie wykresy tworzone z użyciem biblioteki MatplotLib są umieszczane wewnątrz obiektów </a:t>
            </a:r>
            <a:r>
              <a:rPr lang="en-US" sz="2400">
                <a:solidFill>
                  <a:srgbClr val="38B6FF"/>
                </a:solidFill>
                <a:latin typeface="Emblema One"/>
              </a:rPr>
              <a:t>Figure </a:t>
            </a:r>
          </a:p>
        </p:txBody>
      </p:sp>
      <p:sp>
        <p:nvSpPr>
          <p:cNvPr id="12" name="TextBox 12"/>
          <p:cNvSpPr txBox="1"/>
          <p:nvPr/>
        </p:nvSpPr>
        <p:spPr>
          <a:xfrm>
            <a:off x="9443785" y="2689736"/>
            <a:ext cx="5088000" cy="1717586"/>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tworzenie</a:t>
            </a:r>
            <a:r>
              <a:rPr lang="en-US" sz="2400" dirty="0">
                <a:solidFill>
                  <a:srgbClr val="FFFFFF"/>
                </a:solidFill>
                <a:latin typeface="Emblema One"/>
              </a:rPr>
              <a:t> </a:t>
            </a:r>
            <a:r>
              <a:rPr lang="en-US" sz="2400" dirty="0">
                <a:solidFill>
                  <a:srgbClr val="38B6FF"/>
                </a:solidFill>
                <a:latin typeface="Emblema One"/>
              </a:rPr>
              <a:t>subplot-</a:t>
            </a:r>
            <a:r>
              <a:rPr lang="pl-PL" sz="2400" dirty="0">
                <a:solidFill>
                  <a:srgbClr val="38B6FF"/>
                </a:solidFill>
                <a:latin typeface="Emblema One"/>
              </a:rPr>
              <a:t>ów</a:t>
            </a:r>
            <a:r>
              <a:rPr lang="en-US" sz="2400" dirty="0">
                <a:solidFill>
                  <a:srgbClr val="38B6FF"/>
                </a:solidFill>
                <a:latin typeface="Emblema One"/>
              </a:rPr>
              <a:t> </a:t>
            </a:r>
            <a:r>
              <a:rPr lang="en-US" sz="2400" dirty="0">
                <a:solidFill>
                  <a:srgbClr val="FFFFFF"/>
                </a:solidFill>
                <a:latin typeface="Emblema One"/>
              </a:rPr>
              <a:t>w </a:t>
            </a:r>
            <a:r>
              <a:rPr lang="en-US" sz="2400" dirty="0" err="1">
                <a:solidFill>
                  <a:srgbClr val="FFFFFF"/>
                </a:solidFill>
                <a:latin typeface="Emblema One"/>
              </a:rPr>
              <a:t>których</a:t>
            </a:r>
            <a:r>
              <a:rPr lang="pl-PL" sz="2400" dirty="0">
                <a:solidFill>
                  <a:srgbClr val="FFFFFF"/>
                </a:solidFill>
                <a:latin typeface="Emblema One"/>
              </a:rPr>
              <a:t> następnie będziemy umieszczać wykresy</a:t>
            </a:r>
            <a:endParaRPr lang="en-US" sz="2400" dirty="0">
              <a:solidFill>
                <a:srgbClr val="FFFFFF"/>
              </a:solidFill>
              <a:latin typeface="Emblema On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846566" y="7171898"/>
            <a:ext cx="2729129" cy="2585849"/>
          </a:xfrm>
          <a:custGeom>
            <a:avLst/>
            <a:gdLst/>
            <a:ahLst/>
            <a:cxnLst/>
            <a:rect l="l" t="t" r="r" b="b"/>
            <a:pathLst>
              <a:path w="2729129" h="2585849">
                <a:moveTo>
                  <a:pt x="0" y="0"/>
                </a:moveTo>
                <a:lnTo>
                  <a:pt x="2729129" y="0"/>
                </a:lnTo>
                <a:lnTo>
                  <a:pt x="2729129" y="2585849"/>
                </a:lnTo>
                <a:lnTo>
                  <a:pt x="0" y="2585849"/>
                </a:lnTo>
                <a:lnTo>
                  <a:pt x="0" y="0"/>
                </a:lnTo>
                <a:close/>
              </a:path>
            </a:pathLst>
          </a:custGeom>
          <a:blipFill>
            <a:blip r:embed="rId2"/>
            <a:stretch>
              <a:fillRect/>
            </a:stretch>
          </a:blipFill>
        </p:spPr>
        <p:txBody>
          <a:bodyPr/>
          <a:lstStyle/>
          <a:p>
            <a:endParaRPr lang="pl-PL"/>
          </a:p>
        </p:txBody>
      </p:sp>
      <p:sp>
        <p:nvSpPr>
          <p:cNvPr id="3" name="Freeform 3"/>
          <p:cNvSpPr/>
          <p:nvPr/>
        </p:nvSpPr>
        <p:spPr>
          <a:xfrm rot="-6185645">
            <a:off x="-1867548" y="60686"/>
            <a:ext cx="9901401" cy="8812247"/>
          </a:xfrm>
          <a:custGeom>
            <a:avLst/>
            <a:gdLst/>
            <a:ahLst/>
            <a:cxnLst/>
            <a:rect l="l" t="t" r="r" b="b"/>
            <a:pathLst>
              <a:path w="9901401" h="8812247">
                <a:moveTo>
                  <a:pt x="0" y="0"/>
                </a:moveTo>
                <a:lnTo>
                  <a:pt x="9901401" y="0"/>
                </a:lnTo>
                <a:lnTo>
                  <a:pt x="9901401" y="8812247"/>
                </a:lnTo>
                <a:lnTo>
                  <a:pt x="0" y="8812247"/>
                </a:lnTo>
                <a:lnTo>
                  <a:pt x="0" y="0"/>
                </a:lnTo>
                <a:close/>
              </a:path>
            </a:pathLst>
          </a:custGeom>
          <a:blipFill>
            <a:blip r:embed="rId3">
              <a:alphaModFix amt="76000"/>
            </a:blip>
            <a:stretch>
              <a:fillRect/>
            </a:stretch>
          </a:blipFill>
        </p:spPr>
        <p:txBody>
          <a:bodyPr/>
          <a:lstStyle/>
          <a:p>
            <a:endParaRPr lang="pl-PL"/>
          </a:p>
        </p:txBody>
      </p:sp>
      <p:sp>
        <p:nvSpPr>
          <p:cNvPr id="4" name="Freeform 4"/>
          <p:cNvSpPr/>
          <p:nvPr/>
        </p:nvSpPr>
        <p:spPr>
          <a:xfrm rot="-447366">
            <a:off x="7083089"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4"/>
            <a:stretch>
              <a:fillRect/>
            </a:stretch>
          </a:blipFill>
        </p:spPr>
        <p:txBody>
          <a:bodyPr/>
          <a:lstStyle/>
          <a:p>
            <a:endParaRPr lang="pl-PL"/>
          </a:p>
        </p:txBody>
      </p:sp>
      <p:sp>
        <p:nvSpPr>
          <p:cNvPr id="5" name="Freeform 5"/>
          <p:cNvSpPr/>
          <p:nvPr/>
        </p:nvSpPr>
        <p:spPr>
          <a:xfrm>
            <a:off x="4073926" y="261649"/>
            <a:ext cx="11003537" cy="9763702"/>
          </a:xfrm>
          <a:custGeom>
            <a:avLst/>
            <a:gdLst/>
            <a:ahLst/>
            <a:cxnLst/>
            <a:rect l="l" t="t" r="r" b="b"/>
            <a:pathLst>
              <a:path w="11003537" h="9763702">
                <a:moveTo>
                  <a:pt x="0" y="0"/>
                </a:moveTo>
                <a:lnTo>
                  <a:pt x="11003537" y="0"/>
                </a:lnTo>
                <a:lnTo>
                  <a:pt x="11003537" y="9763702"/>
                </a:lnTo>
                <a:lnTo>
                  <a:pt x="0" y="9763702"/>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6" name="Picture 6"/>
          <p:cNvPicPr>
            <a:picLocks noChangeAspect="1"/>
          </p:cNvPicPr>
          <p:nvPr/>
        </p:nvPicPr>
        <p:blipFill>
          <a:blip r:embed="rId6"/>
          <a:srcRect/>
          <a:stretch>
            <a:fillRect/>
          </a:stretch>
        </p:blipFill>
        <p:spPr>
          <a:xfrm rot="-1470791">
            <a:off x="2128876" y="861702"/>
            <a:ext cx="1908553" cy="333997"/>
          </a:xfrm>
          <a:prstGeom prst="rect">
            <a:avLst/>
          </a:prstGeom>
        </p:spPr>
      </p:pic>
      <p:sp>
        <p:nvSpPr>
          <p:cNvPr id="7" name="TextBox 7"/>
          <p:cNvSpPr txBox="1"/>
          <p:nvPr/>
        </p:nvSpPr>
        <p:spPr>
          <a:xfrm>
            <a:off x="0" y="1528953"/>
            <a:ext cx="4328507"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możemy dodawać wykresy również bezpośrednio do </a:t>
            </a:r>
            <a:r>
              <a:rPr lang="en-US" sz="2400">
                <a:solidFill>
                  <a:srgbClr val="38B6FF"/>
                </a:solidFill>
                <a:latin typeface="Emblema One"/>
              </a:rPr>
              <a:t>subplot-ów</a:t>
            </a:r>
          </a:p>
        </p:txBody>
      </p:sp>
      <p:sp>
        <p:nvSpPr>
          <p:cNvPr id="8" name="TextBox 8"/>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9" name="TextBox 9"/>
          <p:cNvSpPr txBox="1"/>
          <p:nvPr/>
        </p:nvSpPr>
        <p:spPr>
          <a:xfrm>
            <a:off x="7239953" y="4819967"/>
            <a:ext cx="3808095" cy="580390"/>
          </a:xfrm>
          <a:prstGeom prst="rect">
            <a:avLst/>
          </a:prstGeom>
        </p:spPr>
        <p:txBody>
          <a:bodyPr lIns="0" tIns="0" rIns="0" bIns="0" rtlCol="0" anchor="t">
            <a:spAutoFit/>
          </a:bodyPr>
          <a:lstStyle/>
          <a:p>
            <a:pPr algn="ctr">
              <a:lnSpc>
                <a:spcPts val="4759"/>
              </a:lnSpc>
            </a:pPr>
            <a:r>
              <a:rPr lang="en-US" sz="3399">
                <a:solidFill>
                  <a:srgbClr val="FFFFFF"/>
                </a:solidFill>
                <a:latin typeface="Open Sans"/>
              </a:rPr>
              <a:t>Dodaj trochę treści</a:t>
            </a:r>
          </a:p>
        </p:txBody>
      </p:sp>
      <p:sp>
        <p:nvSpPr>
          <p:cNvPr id="10" name="TextBox 10"/>
          <p:cNvSpPr txBox="1"/>
          <p:nvPr/>
        </p:nvSpPr>
        <p:spPr>
          <a:xfrm>
            <a:off x="-18653" y="6731159"/>
            <a:ext cx="4328507" cy="1243965"/>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możliwe</a:t>
            </a:r>
            <a:r>
              <a:rPr lang="en-US" sz="2400" dirty="0">
                <a:solidFill>
                  <a:srgbClr val="FFFFFF"/>
                </a:solidFill>
                <a:latin typeface="Emblema One"/>
              </a:rPr>
              <a:t> jest </a:t>
            </a:r>
            <a:r>
              <a:rPr lang="en-US" sz="2400" dirty="0" err="1">
                <a:solidFill>
                  <a:srgbClr val="FFFFFF"/>
                </a:solidFill>
                <a:latin typeface="Emblema One"/>
              </a:rPr>
              <a:t>indeksowanie</a:t>
            </a:r>
            <a:r>
              <a:rPr lang="en-US" sz="2400" dirty="0">
                <a:solidFill>
                  <a:srgbClr val="FFFFFF"/>
                </a:solidFill>
                <a:latin typeface="Emblema One"/>
              </a:rPr>
              <a:t> jak w </a:t>
            </a:r>
            <a:r>
              <a:rPr lang="en-US" sz="2400" dirty="0" err="1">
                <a:solidFill>
                  <a:srgbClr val="FFFFFF"/>
                </a:solidFill>
                <a:latin typeface="Emblema One"/>
              </a:rPr>
              <a:t>przypadku</a:t>
            </a:r>
            <a:r>
              <a:rPr lang="en-US" sz="2400" dirty="0">
                <a:solidFill>
                  <a:srgbClr val="FFFFFF"/>
                </a:solidFill>
                <a:latin typeface="Emblema One"/>
              </a:rPr>
              <a:t> </a:t>
            </a:r>
            <a:r>
              <a:rPr lang="en-US" sz="2400" dirty="0" err="1">
                <a:solidFill>
                  <a:srgbClr val="FFFFFF"/>
                </a:solidFill>
                <a:latin typeface="Emblema One"/>
              </a:rPr>
              <a:t>tablic</a:t>
            </a:r>
            <a:endParaRPr lang="en-US" sz="2400" dirty="0">
              <a:solidFill>
                <a:srgbClr val="FFFFFF"/>
              </a:solidFill>
              <a:latin typeface="Emblema One"/>
            </a:endParaRPr>
          </a:p>
        </p:txBody>
      </p:sp>
      <p:pic>
        <p:nvPicPr>
          <p:cNvPr id="11" name="Picture 11"/>
          <p:cNvPicPr>
            <a:picLocks noChangeAspect="1"/>
          </p:cNvPicPr>
          <p:nvPr/>
        </p:nvPicPr>
        <p:blipFill>
          <a:blip r:embed="rId7"/>
          <a:srcRect/>
          <a:stretch>
            <a:fillRect/>
          </a:stretch>
        </p:blipFill>
        <p:spPr>
          <a:xfrm rot="-824406">
            <a:off x="2223653" y="7855374"/>
            <a:ext cx="1614037" cy="173552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sp>
        <p:nvSpPr>
          <p:cNvPr id="6" name="Freeform 6"/>
          <p:cNvSpPr/>
          <p:nvPr/>
        </p:nvSpPr>
        <p:spPr>
          <a:xfrm>
            <a:off x="3729198" y="1028700"/>
            <a:ext cx="10829604" cy="8047516"/>
          </a:xfrm>
          <a:custGeom>
            <a:avLst/>
            <a:gdLst/>
            <a:ahLst/>
            <a:cxnLst/>
            <a:rect l="l" t="t" r="r" b="b"/>
            <a:pathLst>
              <a:path w="10829604" h="8047516">
                <a:moveTo>
                  <a:pt x="0" y="0"/>
                </a:moveTo>
                <a:lnTo>
                  <a:pt x="10829604" y="0"/>
                </a:lnTo>
                <a:lnTo>
                  <a:pt x="10829604" y="8047516"/>
                </a:lnTo>
                <a:lnTo>
                  <a:pt x="0" y="8047516"/>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7" name="Picture 7"/>
          <p:cNvPicPr>
            <a:picLocks noChangeAspect="1"/>
          </p:cNvPicPr>
          <p:nvPr/>
        </p:nvPicPr>
        <p:blipFill>
          <a:blip r:embed="rId6"/>
          <a:srcRect/>
          <a:stretch>
            <a:fillRect/>
          </a:stretch>
        </p:blipFill>
        <p:spPr>
          <a:xfrm rot="10349482">
            <a:off x="14665277" y="1531878"/>
            <a:ext cx="1614037" cy="1735524"/>
          </a:xfrm>
          <a:prstGeom prst="rect">
            <a:avLst/>
          </a:prstGeom>
        </p:spPr>
      </p:pic>
      <p:sp>
        <p:nvSpPr>
          <p:cNvPr id="8" name="TextBox 8"/>
          <p:cNvSpPr txBox="1"/>
          <p:nvPr/>
        </p:nvSpPr>
        <p:spPr>
          <a:xfrm>
            <a:off x="14558802" y="3129365"/>
            <a:ext cx="3524730"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Dostępne są jeszcze atrybuty </a:t>
            </a:r>
            <a:r>
              <a:rPr lang="en-US" sz="2400">
                <a:solidFill>
                  <a:srgbClr val="38B6FF"/>
                </a:solidFill>
                <a:latin typeface="Emblema One"/>
              </a:rPr>
              <a:t>left</a:t>
            </a:r>
            <a:r>
              <a:rPr lang="en-US" sz="2400">
                <a:solidFill>
                  <a:srgbClr val="FFFFFF"/>
                </a:solidFill>
                <a:latin typeface="Emblema One"/>
              </a:rPr>
              <a:t>, </a:t>
            </a:r>
            <a:r>
              <a:rPr lang="en-US" sz="2400">
                <a:solidFill>
                  <a:srgbClr val="38B6FF"/>
                </a:solidFill>
                <a:latin typeface="Emblema One"/>
              </a:rPr>
              <a:t>top</a:t>
            </a:r>
            <a:r>
              <a:rPr lang="en-US" sz="2400">
                <a:solidFill>
                  <a:srgbClr val="FFFFFF"/>
                </a:solidFill>
                <a:latin typeface="Emblema One"/>
              </a:rPr>
              <a:t>, </a:t>
            </a:r>
            <a:r>
              <a:rPr lang="en-US" sz="2400">
                <a:solidFill>
                  <a:srgbClr val="38B6FF"/>
                </a:solidFill>
                <a:latin typeface="Emblema One"/>
              </a:rPr>
              <a:t>right </a:t>
            </a:r>
            <a:r>
              <a:rPr lang="en-US" sz="2400">
                <a:solidFill>
                  <a:srgbClr val="FFFFFF"/>
                </a:solidFill>
                <a:latin typeface="Emblema One"/>
              </a:rPr>
              <a:t>oraz </a:t>
            </a:r>
            <a:r>
              <a:rPr lang="en-US" sz="2400">
                <a:solidFill>
                  <a:srgbClr val="38B6FF"/>
                </a:solidFill>
                <a:latin typeface="Emblema One"/>
              </a:rPr>
              <a:t>bottom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Colors, Markers, Line Styles</a:t>
              </a:r>
            </a:p>
          </p:txBody>
        </p:sp>
      </p:grpSp>
      <p:sp>
        <p:nvSpPr>
          <p:cNvPr id="9" name="Freeform 9"/>
          <p:cNvSpPr/>
          <p:nvPr/>
        </p:nvSpPr>
        <p:spPr>
          <a:xfrm>
            <a:off x="3342743" y="2833897"/>
            <a:ext cx="11647105" cy="7152024"/>
          </a:xfrm>
          <a:custGeom>
            <a:avLst/>
            <a:gdLst/>
            <a:ahLst/>
            <a:cxnLst/>
            <a:rect l="l" t="t" r="r" b="b"/>
            <a:pathLst>
              <a:path w="11647105" h="7152024">
                <a:moveTo>
                  <a:pt x="0" y="0"/>
                </a:moveTo>
                <a:lnTo>
                  <a:pt x="11647105" y="0"/>
                </a:lnTo>
                <a:lnTo>
                  <a:pt x="11647105" y="7152024"/>
                </a:lnTo>
                <a:lnTo>
                  <a:pt x="0" y="7152024"/>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pic>
        <p:nvPicPr>
          <p:cNvPr id="10" name="Picture 10"/>
          <p:cNvPicPr>
            <a:picLocks noChangeAspect="1"/>
          </p:cNvPicPr>
          <p:nvPr/>
        </p:nvPicPr>
        <p:blipFill>
          <a:blip r:embed="rId6"/>
          <a:srcRect/>
          <a:stretch>
            <a:fillRect/>
          </a:stretch>
        </p:blipFill>
        <p:spPr>
          <a:xfrm rot="5400000">
            <a:off x="8098869" y="2324485"/>
            <a:ext cx="1501207" cy="292735"/>
          </a:xfrm>
          <a:prstGeom prst="rect">
            <a:avLst/>
          </a:prstGeom>
        </p:spPr>
      </p:pic>
      <p:sp>
        <p:nvSpPr>
          <p:cNvPr id="11" name="TextBox 11"/>
          <p:cNvSpPr txBox="1"/>
          <p:nvPr/>
        </p:nvSpPr>
        <p:spPr>
          <a:xfrm>
            <a:off x="3543253" y="1307886"/>
            <a:ext cx="11446595" cy="405765"/>
          </a:xfrm>
          <a:prstGeom prst="rect">
            <a:avLst/>
          </a:prstGeom>
        </p:spPr>
        <p:txBody>
          <a:bodyPr wrap="square" lIns="0" tIns="0" rIns="0" bIns="0" rtlCol="0" anchor="t">
            <a:spAutoFit/>
          </a:bodyPr>
          <a:lstStyle/>
          <a:p>
            <a:pPr algn="ctr">
              <a:lnSpc>
                <a:spcPts val="3359"/>
              </a:lnSpc>
            </a:pPr>
            <a:r>
              <a:rPr lang="en-US" sz="2400" dirty="0" err="1">
                <a:solidFill>
                  <a:srgbClr val="FFFFFF"/>
                </a:solidFill>
                <a:latin typeface="Emblema One"/>
              </a:rPr>
              <a:t>Domyślnie</a:t>
            </a:r>
            <a:r>
              <a:rPr lang="en-US" sz="2400" dirty="0">
                <a:solidFill>
                  <a:srgbClr val="FFFFFF"/>
                </a:solidFill>
                <a:latin typeface="Emblema One"/>
              </a:rPr>
              <a:t> </a:t>
            </a:r>
            <a:r>
              <a:rPr lang="en-US" sz="2400" dirty="0" err="1">
                <a:solidFill>
                  <a:srgbClr val="FFFFFF"/>
                </a:solidFill>
                <a:latin typeface="Emblema One"/>
              </a:rPr>
              <a:t>dane</a:t>
            </a:r>
            <a:r>
              <a:rPr lang="en-US" sz="2400" dirty="0">
                <a:solidFill>
                  <a:srgbClr val="FFFFFF"/>
                </a:solidFill>
                <a:latin typeface="Emblema One"/>
              </a:rPr>
              <a:t> </a:t>
            </a:r>
            <a:r>
              <a:rPr lang="en-US" sz="2400" dirty="0" err="1">
                <a:solidFill>
                  <a:srgbClr val="FFFFFF"/>
                </a:solidFill>
                <a:latin typeface="Emblema One"/>
              </a:rPr>
              <a:t>dla</a:t>
            </a:r>
            <a:r>
              <a:rPr lang="en-US" sz="2400" dirty="0">
                <a:solidFill>
                  <a:srgbClr val="FFFFFF"/>
                </a:solidFill>
                <a:latin typeface="Emblema One"/>
              </a:rPr>
              <a:t> </a:t>
            </a:r>
            <a:r>
              <a:rPr lang="en-US" sz="2400" dirty="0" err="1">
                <a:solidFill>
                  <a:srgbClr val="FFFFFF"/>
                </a:solidFill>
                <a:latin typeface="Emblema One"/>
              </a:rPr>
              <a:t>wykresów</a:t>
            </a:r>
            <a:r>
              <a:rPr lang="en-US" sz="2400" dirty="0">
                <a:solidFill>
                  <a:srgbClr val="FFFFFF"/>
                </a:solidFill>
                <a:latin typeface="Emblema One"/>
              </a:rPr>
              <a:t> </a:t>
            </a:r>
            <a:r>
              <a:rPr lang="en-US" sz="2400" dirty="0" err="1">
                <a:solidFill>
                  <a:srgbClr val="FFFFFF"/>
                </a:solidFill>
                <a:latin typeface="Emblema One"/>
              </a:rPr>
              <a:t>liniowych</a:t>
            </a:r>
            <a:r>
              <a:rPr lang="en-US" sz="2400" dirty="0">
                <a:solidFill>
                  <a:srgbClr val="FFFFFF"/>
                </a:solidFill>
                <a:latin typeface="Emblema One"/>
              </a:rPr>
              <a:t> </a:t>
            </a:r>
            <a:r>
              <a:rPr lang="en-US" sz="2400" dirty="0" err="1">
                <a:solidFill>
                  <a:srgbClr val="FFFFFF"/>
                </a:solidFill>
                <a:latin typeface="Emblema One"/>
              </a:rPr>
              <a:t>są</a:t>
            </a:r>
            <a:r>
              <a:rPr lang="en-US" sz="2400" dirty="0">
                <a:solidFill>
                  <a:srgbClr val="FFFFFF"/>
                </a:solidFill>
                <a:latin typeface="Emblema One"/>
              </a:rPr>
              <a:t> </a:t>
            </a:r>
            <a:r>
              <a:rPr lang="en-US" sz="2400" dirty="0" err="1">
                <a:solidFill>
                  <a:srgbClr val="FFFFFF"/>
                </a:solidFill>
                <a:latin typeface="Emblema One"/>
              </a:rPr>
              <a:t>interpolowane</a:t>
            </a:r>
            <a:endParaRPr lang="en-US" sz="2400" dirty="0">
              <a:solidFill>
                <a:srgbClr val="FFFFFF"/>
              </a:solidFill>
              <a:latin typeface="Emblema On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Ticks, Labels, Legends</a:t>
              </a:r>
            </a:p>
          </p:txBody>
        </p:sp>
      </p:grpSp>
      <p:sp>
        <p:nvSpPr>
          <p:cNvPr id="8" name="Freeform 8"/>
          <p:cNvSpPr/>
          <p:nvPr/>
        </p:nvSpPr>
        <p:spPr>
          <a:xfrm>
            <a:off x="274193" y="1258042"/>
            <a:ext cx="8501255" cy="8882135"/>
          </a:xfrm>
          <a:custGeom>
            <a:avLst/>
            <a:gdLst/>
            <a:ahLst/>
            <a:cxnLst/>
            <a:rect l="l" t="t" r="r" b="b"/>
            <a:pathLst>
              <a:path w="8501255" h="8882135">
                <a:moveTo>
                  <a:pt x="0" y="0"/>
                </a:moveTo>
                <a:lnTo>
                  <a:pt x="8501254" y="0"/>
                </a:lnTo>
                <a:lnTo>
                  <a:pt x="8501254" y="8882135"/>
                </a:lnTo>
                <a:lnTo>
                  <a:pt x="0" y="888213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8870334" y="1400513"/>
            <a:ext cx="9417666" cy="8250876"/>
          </a:xfrm>
          <a:custGeom>
            <a:avLst/>
            <a:gdLst/>
            <a:ahLst/>
            <a:cxnLst/>
            <a:rect l="l" t="t" r="r" b="b"/>
            <a:pathLst>
              <a:path w="9417666" h="8250876">
                <a:moveTo>
                  <a:pt x="0" y="0"/>
                </a:moveTo>
                <a:lnTo>
                  <a:pt x="9417666" y="0"/>
                </a:lnTo>
                <a:lnTo>
                  <a:pt x="9417666" y="8250876"/>
                </a:lnTo>
                <a:lnTo>
                  <a:pt x="0" y="8250876"/>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Zapisywanie do pliku</a:t>
              </a:r>
            </a:p>
          </p:txBody>
        </p:sp>
      </p:grpSp>
      <p:sp>
        <p:nvSpPr>
          <p:cNvPr id="7" name="Freeform 7"/>
          <p:cNvSpPr/>
          <p:nvPr/>
        </p:nvSpPr>
        <p:spPr>
          <a:xfrm>
            <a:off x="8416843" y="1666205"/>
            <a:ext cx="9518966" cy="8203737"/>
          </a:xfrm>
          <a:custGeom>
            <a:avLst/>
            <a:gdLst/>
            <a:ahLst/>
            <a:cxnLst/>
            <a:rect l="l" t="t" r="r" b="b"/>
            <a:pathLst>
              <a:path w="9518966" h="8203737">
                <a:moveTo>
                  <a:pt x="0" y="0"/>
                </a:moveTo>
                <a:lnTo>
                  <a:pt x="9518965" y="0"/>
                </a:lnTo>
                <a:lnTo>
                  <a:pt x="9518965" y="8203738"/>
                </a:lnTo>
                <a:lnTo>
                  <a:pt x="0" y="8203738"/>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TextBox 8"/>
          <p:cNvSpPr txBox="1"/>
          <p:nvPr/>
        </p:nvSpPr>
        <p:spPr>
          <a:xfrm>
            <a:off x="274193" y="1333638"/>
            <a:ext cx="8299199" cy="1663065"/>
          </a:xfrm>
          <a:prstGeom prst="rect">
            <a:avLst/>
          </a:prstGeom>
        </p:spPr>
        <p:txBody>
          <a:bodyPr lIns="0" tIns="0" rIns="0" bIns="0" rtlCol="0" anchor="t">
            <a:spAutoFit/>
          </a:bodyPr>
          <a:lstStyle/>
          <a:p>
            <a:pPr>
              <a:lnSpc>
                <a:spcPts val="3359"/>
              </a:lnSpc>
            </a:pPr>
            <a:r>
              <a:rPr lang="en-US" sz="2400">
                <a:solidFill>
                  <a:srgbClr val="FFFFFF"/>
                </a:solidFill>
                <a:latin typeface="Emblema One"/>
              </a:rPr>
              <a:t>Do zapisywania wykresów w zewnętrznych plikach służy funkcja </a:t>
            </a:r>
            <a:r>
              <a:rPr lang="en-US" sz="2400">
                <a:solidFill>
                  <a:srgbClr val="38B6FF"/>
                </a:solidFill>
                <a:latin typeface="Emblema One"/>
              </a:rPr>
              <a:t>plt.savefig()</a:t>
            </a:r>
            <a:r>
              <a:rPr lang="en-US" sz="2400">
                <a:solidFill>
                  <a:srgbClr val="FFFFFF"/>
                </a:solidFill>
                <a:latin typeface="Emblema One"/>
              </a:rPr>
              <a:t>, która pozwala na zapisywanie w różnych formatach</a:t>
            </a:r>
          </a:p>
        </p:txBody>
      </p:sp>
      <p:pic>
        <p:nvPicPr>
          <p:cNvPr id="9" name="Picture 9"/>
          <p:cNvPicPr>
            <a:picLocks noChangeAspect="1"/>
          </p:cNvPicPr>
          <p:nvPr/>
        </p:nvPicPr>
        <p:blipFill>
          <a:blip r:embed="rId5"/>
          <a:srcRect/>
          <a:stretch>
            <a:fillRect/>
          </a:stretch>
        </p:blipFill>
        <p:spPr>
          <a:xfrm rot="-1711419">
            <a:off x="7213544" y="2128941"/>
            <a:ext cx="1614037" cy="17355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txBody>
          <a:bodyPr/>
          <a:lstStyle/>
          <a:p>
            <a:endParaRPr lang="pl-PL"/>
          </a:p>
        </p:txBody>
      </p:sp>
      <p:sp>
        <p:nvSpPr>
          <p:cNvPr id="3" name="Freeform 3"/>
          <p:cNvSpPr/>
          <p:nvPr/>
        </p:nvSpPr>
        <p:spPr>
          <a:xfrm rot="-2715964">
            <a:off x="8597713" y="7771526"/>
            <a:ext cx="1844500" cy="1747664"/>
          </a:xfrm>
          <a:custGeom>
            <a:avLst/>
            <a:gdLst/>
            <a:ahLst/>
            <a:cxnLst/>
            <a:rect l="l" t="t" r="r" b="b"/>
            <a:pathLst>
              <a:path w="1844500" h="1747664">
                <a:moveTo>
                  <a:pt x="0" y="0"/>
                </a:moveTo>
                <a:lnTo>
                  <a:pt x="1844500" y="0"/>
                </a:lnTo>
                <a:lnTo>
                  <a:pt x="1844500" y="1747664"/>
                </a:lnTo>
                <a:lnTo>
                  <a:pt x="0" y="1747664"/>
                </a:lnTo>
                <a:lnTo>
                  <a:pt x="0" y="0"/>
                </a:lnTo>
                <a:close/>
              </a:path>
            </a:pathLst>
          </a:custGeom>
          <a:blipFill>
            <a:blip r:embed="rId3"/>
            <a:stretch>
              <a:fillRect/>
            </a:stretch>
          </a:blipFill>
        </p:spPr>
        <p:txBody>
          <a:bodyPr/>
          <a:lstStyle/>
          <a:p>
            <a:endParaRPr lang="pl-PL"/>
          </a:p>
        </p:txBody>
      </p:sp>
      <p:sp>
        <p:nvSpPr>
          <p:cNvPr id="4" name="Freeform 4"/>
          <p:cNvSpPr/>
          <p:nvPr/>
        </p:nvSpPr>
        <p:spPr>
          <a:xfrm rot="-3378125">
            <a:off x="12070219" y="-136214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alphaModFix amt="52000"/>
            </a:blip>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liniowe</a:t>
              </a:r>
            </a:p>
          </p:txBody>
        </p:sp>
      </p:grpSp>
      <p:sp>
        <p:nvSpPr>
          <p:cNvPr id="8" name="Freeform 8"/>
          <p:cNvSpPr/>
          <p:nvPr/>
        </p:nvSpPr>
        <p:spPr>
          <a:xfrm>
            <a:off x="274193" y="2165784"/>
            <a:ext cx="8797738" cy="7092516"/>
          </a:xfrm>
          <a:custGeom>
            <a:avLst/>
            <a:gdLst/>
            <a:ahLst/>
            <a:cxnLst/>
            <a:rect l="l" t="t" r="r" b="b"/>
            <a:pathLst>
              <a:path w="8797738" h="7092516">
                <a:moveTo>
                  <a:pt x="0" y="0"/>
                </a:moveTo>
                <a:lnTo>
                  <a:pt x="8797737" y="0"/>
                </a:lnTo>
                <a:lnTo>
                  <a:pt x="8797737" y="7092516"/>
                </a:lnTo>
                <a:lnTo>
                  <a:pt x="0" y="7092516"/>
                </a:lnTo>
                <a:lnTo>
                  <a:pt x="0" y="0"/>
                </a:lnTo>
                <a:close/>
              </a:path>
            </a:pathLst>
          </a:custGeom>
          <a:blipFill>
            <a:blip r:embed="rId5"/>
            <a:stretch>
              <a:fillRect/>
            </a:stretch>
          </a:blipFill>
        </p:spPr>
        <p:txBody>
          <a:bodyPr/>
          <a:lstStyle/>
          <a:p>
            <a:endParaRPr lang="pl-PL"/>
          </a:p>
        </p:txBody>
      </p:sp>
      <p:sp>
        <p:nvSpPr>
          <p:cNvPr id="9" name="Freeform 9"/>
          <p:cNvSpPr/>
          <p:nvPr/>
        </p:nvSpPr>
        <p:spPr>
          <a:xfrm>
            <a:off x="9697811" y="2165784"/>
            <a:ext cx="7871462" cy="7092516"/>
          </a:xfrm>
          <a:custGeom>
            <a:avLst/>
            <a:gdLst/>
            <a:ahLst/>
            <a:cxnLst/>
            <a:rect l="l" t="t" r="r" b="b"/>
            <a:pathLst>
              <a:path w="7871462" h="7092516">
                <a:moveTo>
                  <a:pt x="0" y="0"/>
                </a:moveTo>
                <a:lnTo>
                  <a:pt x="7871462" y="0"/>
                </a:lnTo>
                <a:lnTo>
                  <a:pt x="7871462" y="7092516"/>
                </a:lnTo>
                <a:lnTo>
                  <a:pt x="0" y="7092516"/>
                </a:lnTo>
                <a:lnTo>
                  <a:pt x="0" y="0"/>
                </a:lnTo>
                <a:close/>
              </a:path>
            </a:pathLst>
          </a:custGeom>
          <a:blipFill>
            <a:blip r:embed="rId6"/>
            <a:stretch>
              <a:fillRect/>
            </a:stretch>
          </a:blipFill>
        </p:spPr>
        <p:txBody>
          <a:bodyPr/>
          <a:lstStyle/>
          <a:p>
            <a:endParaRPr lang="pl-PL"/>
          </a:p>
        </p:txBody>
      </p:sp>
      <p:sp>
        <p:nvSpPr>
          <p:cNvPr id="10" name="TextBox 10"/>
          <p:cNvSpPr txBox="1"/>
          <p:nvPr/>
        </p:nvSpPr>
        <p:spPr>
          <a:xfrm>
            <a:off x="274193" y="1063209"/>
            <a:ext cx="18013807" cy="824865"/>
          </a:xfrm>
          <a:prstGeom prst="rect">
            <a:avLst/>
          </a:prstGeom>
        </p:spPr>
        <p:txBody>
          <a:bodyPr lIns="0" tIns="0" rIns="0" bIns="0" rtlCol="0" anchor="t">
            <a:spAutoFit/>
          </a:bodyPr>
          <a:lstStyle/>
          <a:p>
            <a:pPr>
              <a:lnSpc>
                <a:spcPts val="3359"/>
              </a:lnSpc>
            </a:pPr>
            <a:r>
              <a:rPr lang="en-US" sz="2400">
                <a:solidFill>
                  <a:srgbClr val="38B6FF"/>
                </a:solidFill>
                <a:latin typeface="Emblema One"/>
              </a:rPr>
              <a:t>Series</a:t>
            </a:r>
            <a:r>
              <a:rPr lang="en-US" sz="2400">
                <a:solidFill>
                  <a:srgbClr val="FFFFFF"/>
                </a:solidFill>
                <a:latin typeface="Emblema One"/>
              </a:rPr>
              <a:t> oraz </a:t>
            </a:r>
            <a:r>
              <a:rPr lang="en-US" sz="2400">
                <a:solidFill>
                  <a:srgbClr val="38B6FF"/>
                </a:solidFill>
                <a:latin typeface="Emblema One"/>
              </a:rPr>
              <a:t>DataFrame</a:t>
            </a:r>
            <a:r>
              <a:rPr lang="en-US" sz="2400">
                <a:solidFill>
                  <a:srgbClr val="FFFFFF"/>
                </a:solidFill>
                <a:latin typeface="Emblema One"/>
              </a:rPr>
              <a:t> posiadają wbudowane metody </a:t>
            </a:r>
            <a:r>
              <a:rPr lang="en-US" sz="2400">
                <a:solidFill>
                  <a:srgbClr val="38B6FF"/>
                </a:solidFill>
                <a:latin typeface="Emblema One"/>
              </a:rPr>
              <a:t>plot()</a:t>
            </a:r>
            <a:r>
              <a:rPr lang="en-US" sz="2400">
                <a:solidFill>
                  <a:srgbClr val="FFFFFF"/>
                </a:solidFill>
                <a:latin typeface="Emblema One"/>
              </a:rPr>
              <a:t>, które domyślnie generują wykresy liniowe.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564986" y="-3282418"/>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8611142"/>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2976018" y="3273608"/>
            <a:ext cx="6861060" cy="6560888"/>
          </a:xfrm>
          <a:custGeom>
            <a:avLst/>
            <a:gdLst/>
            <a:ahLst/>
            <a:cxnLst/>
            <a:rect l="l" t="t" r="r" b="b"/>
            <a:pathLst>
              <a:path w="6861060" h="6560888">
                <a:moveTo>
                  <a:pt x="0" y="0"/>
                </a:moveTo>
                <a:lnTo>
                  <a:pt x="6861060" y="0"/>
                </a:lnTo>
                <a:lnTo>
                  <a:pt x="6861060" y="6560888"/>
                </a:lnTo>
                <a:lnTo>
                  <a:pt x="0" y="6560888"/>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Wykresy kolumnowe</a:t>
              </a:r>
            </a:p>
          </p:txBody>
        </p:sp>
      </p:grpSp>
      <p:sp>
        <p:nvSpPr>
          <p:cNvPr id="8" name="Freeform 8"/>
          <p:cNvSpPr/>
          <p:nvPr/>
        </p:nvSpPr>
        <p:spPr>
          <a:xfrm>
            <a:off x="304800" y="2077156"/>
            <a:ext cx="8839200" cy="7311067"/>
          </a:xfrm>
          <a:custGeom>
            <a:avLst/>
            <a:gdLst/>
            <a:ahLst/>
            <a:cxnLst/>
            <a:rect l="l" t="t" r="r" b="b"/>
            <a:pathLst>
              <a:path w="8839200" h="7311067">
                <a:moveTo>
                  <a:pt x="0" y="0"/>
                </a:moveTo>
                <a:lnTo>
                  <a:pt x="8839200" y="0"/>
                </a:lnTo>
                <a:lnTo>
                  <a:pt x="8839200" y="7311067"/>
                </a:lnTo>
                <a:lnTo>
                  <a:pt x="0" y="7311067"/>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Freeform 9"/>
          <p:cNvSpPr/>
          <p:nvPr/>
        </p:nvSpPr>
        <p:spPr>
          <a:xfrm>
            <a:off x="9448800" y="2077156"/>
            <a:ext cx="8580654" cy="7311067"/>
          </a:xfrm>
          <a:custGeom>
            <a:avLst/>
            <a:gdLst/>
            <a:ahLst/>
            <a:cxnLst/>
            <a:rect l="l" t="t" r="r" b="b"/>
            <a:pathLst>
              <a:path w="8580654" h="7311067">
                <a:moveTo>
                  <a:pt x="0" y="0"/>
                </a:moveTo>
                <a:lnTo>
                  <a:pt x="8580654" y="0"/>
                </a:lnTo>
                <a:lnTo>
                  <a:pt x="8580654" y="7311067"/>
                </a:lnTo>
                <a:lnTo>
                  <a:pt x="0" y="7311067"/>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304800" y="1118941"/>
            <a:ext cx="18288000" cy="845552"/>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Wykres</a:t>
            </a:r>
            <a:r>
              <a:rPr lang="en-US" sz="2400" dirty="0">
                <a:solidFill>
                  <a:srgbClr val="FFFFFF"/>
                </a:solidFill>
                <a:latin typeface="Emblema One"/>
              </a:rPr>
              <a:t> </a:t>
            </a:r>
            <a:r>
              <a:rPr lang="en-US" sz="2400" dirty="0" err="1">
                <a:solidFill>
                  <a:srgbClr val="FFFFFF"/>
                </a:solidFill>
                <a:latin typeface="Emblema One"/>
              </a:rPr>
              <a:t>liniowy</a:t>
            </a:r>
            <a:r>
              <a:rPr lang="en-US" sz="2400" dirty="0">
                <a:solidFill>
                  <a:srgbClr val="FFFFFF"/>
                </a:solidFill>
                <a:latin typeface="Emblema One"/>
              </a:rPr>
              <a:t> </a:t>
            </a:r>
            <a:r>
              <a:rPr lang="pl-PL" sz="2400" dirty="0">
                <a:solidFill>
                  <a:srgbClr val="FFFFFF"/>
                </a:solidFill>
                <a:latin typeface="Emblema One"/>
              </a:rPr>
              <a:t>można zmienić na kolumnowy </a:t>
            </a:r>
            <a:r>
              <a:rPr lang="en-US" sz="2400" dirty="0" err="1">
                <a:solidFill>
                  <a:srgbClr val="FFFFFF"/>
                </a:solidFill>
                <a:latin typeface="Emblema One"/>
              </a:rPr>
              <a:t>poprzez</a:t>
            </a:r>
            <a:r>
              <a:rPr lang="en-US" sz="2400" dirty="0">
                <a:solidFill>
                  <a:srgbClr val="FFFFFF"/>
                </a:solidFill>
                <a:latin typeface="Emblema One"/>
              </a:rPr>
              <a:t> </a:t>
            </a:r>
            <a:r>
              <a:rPr lang="en-US" sz="2400" dirty="0" err="1">
                <a:solidFill>
                  <a:srgbClr val="FFFFFF"/>
                </a:solidFill>
                <a:latin typeface="Emblema One"/>
              </a:rPr>
              <a:t>przekazanie</a:t>
            </a:r>
            <a:r>
              <a:rPr lang="en-US" sz="2400" dirty="0">
                <a:solidFill>
                  <a:srgbClr val="FFFFFF"/>
                </a:solidFill>
                <a:latin typeface="Emblema One"/>
              </a:rPr>
              <a:t> </a:t>
            </a:r>
            <a:r>
              <a:rPr lang="en-US" sz="2400" dirty="0" err="1">
                <a:solidFill>
                  <a:srgbClr val="FFFFFF"/>
                </a:solidFill>
                <a:latin typeface="Emblema One"/>
              </a:rPr>
              <a:t>poprawnej</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do </a:t>
            </a:r>
            <a:r>
              <a:rPr lang="pl-PL" sz="2400" dirty="0">
                <a:solidFill>
                  <a:srgbClr val="FFFFFF"/>
                </a:solidFill>
                <a:latin typeface="Emblema One"/>
              </a:rPr>
              <a:t>parametru</a:t>
            </a:r>
            <a:r>
              <a:rPr lang="en-US" sz="2400" dirty="0">
                <a:solidFill>
                  <a:srgbClr val="FFFFFF"/>
                </a:solidFill>
                <a:latin typeface="Emblema One"/>
              </a:rPr>
              <a:t> </a:t>
            </a:r>
            <a:r>
              <a:rPr lang="en-US" sz="2400" dirty="0">
                <a:solidFill>
                  <a:srgbClr val="38B6FF"/>
                </a:solidFill>
                <a:latin typeface="Emblema One"/>
              </a:rPr>
              <a:t>kind </a:t>
            </a:r>
            <a:r>
              <a:rPr lang="en-US" sz="2400" dirty="0" err="1">
                <a:solidFill>
                  <a:srgbClr val="FFFFFF"/>
                </a:solidFill>
                <a:latin typeface="Emblema One"/>
              </a:rPr>
              <a:t>metody</a:t>
            </a:r>
            <a:r>
              <a:rPr lang="en-US" sz="2400" dirty="0">
                <a:solidFill>
                  <a:srgbClr val="FFFFFF"/>
                </a:solidFill>
                <a:latin typeface="Emblema One"/>
              </a:rPr>
              <a:t> </a:t>
            </a:r>
            <a:r>
              <a:rPr lang="en-US" sz="2400" dirty="0">
                <a:solidFill>
                  <a:srgbClr val="38B6FF"/>
                </a:solidFill>
                <a:latin typeface="Emblema One"/>
              </a:rPr>
              <a:t>plot()</a:t>
            </a:r>
            <a:r>
              <a:rPr lang="en-US" sz="2400" dirty="0">
                <a:solidFill>
                  <a:srgbClr val="FFFFFF"/>
                </a:solidFill>
                <a:latin typeface="Emblema One"/>
              </a:rPr>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txBody>
          <a:bodyPr/>
          <a:lstStyle/>
          <a:p>
            <a:endParaRPr lang="pl-PL"/>
          </a:p>
        </p:txBody>
      </p:sp>
      <p:sp>
        <p:nvSpPr>
          <p:cNvPr id="3" name="Freeform 3"/>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alphaModFix amt="76000"/>
            </a:blip>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Histograms and Density Plots</a:t>
              </a:r>
            </a:p>
          </p:txBody>
        </p:sp>
      </p:grpSp>
      <p:sp>
        <p:nvSpPr>
          <p:cNvPr id="7" name="Freeform 7"/>
          <p:cNvSpPr/>
          <p:nvPr/>
        </p:nvSpPr>
        <p:spPr>
          <a:xfrm>
            <a:off x="266232" y="3162695"/>
            <a:ext cx="8064713" cy="7124305"/>
          </a:xfrm>
          <a:custGeom>
            <a:avLst/>
            <a:gdLst/>
            <a:ahLst/>
            <a:cxnLst/>
            <a:rect l="l" t="t" r="r" b="b"/>
            <a:pathLst>
              <a:path w="8064713" h="7124305">
                <a:moveTo>
                  <a:pt x="0" y="0"/>
                </a:moveTo>
                <a:lnTo>
                  <a:pt x="8064713" y="0"/>
                </a:lnTo>
                <a:lnTo>
                  <a:pt x="8064713" y="7124305"/>
                </a:lnTo>
                <a:lnTo>
                  <a:pt x="0" y="7124305"/>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8" name="Freeform 8"/>
          <p:cNvSpPr/>
          <p:nvPr/>
        </p:nvSpPr>
        <p:spPr>
          <a:xfrm>
            <a:off x="8635716" y="1147991"/>
            <a:ext cx="9652284" cy="7124305"/>
          </a:xfrm>
          <a:custGeom>
            <a:avLst/>
            <a:gdLst/>
            <a:ahLst/>
            <a:cxnLst/>
            <a:rect l="l" t="t" r="r" b="b"/>
            <a:pathLst>
              <a:path w="9652284" h="7124305">
                <a:moveTo>
                  <a:pt x="0" y="0"/>
                </a:moveTo>
                <a:lnTo>
                  <a:pt x="9652284" y="0"/>
                </a:lnTo>
                <a:lnTo>
                  <a:pt x="9652284" y="7124305"/>
                </a:lnTo>
                <a:lnTo>
                  <a:pt x="0" y="7124305"/>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981075"/>
            <a:ext cx="8142650" cy="2082165"/>
          </a:xfrm>
          <a:prstGeom prst="rect">
            <a:avLst/>
          </a:prstGeom>
        </p:spPr>
        <p:txBody>
          <a:bodyPr lIns="0" tIns="0" rIns="0" bIns="0" rtlCol="0" anchor="t">
            <a:spAutoFit/>
          </a:bodyPr>
          <a:lstStyle/>
          <a:p>
            <a:pPr>
              <a:lnSpc>
                <a:spcPts val="3359"/>
              </a:lnSpc>
            </a:pPr>
            <a:r>
              <a:rPr lang="en-US" sz="2400">
                <a:solidFill>
                  <a:srgbClr val="38B6FF"/>
                </a:solidFill>
                <a:latin typeface="Emblema One"/>
              </a:rPr>
              <a:t>Histogram </a:t>
            </a:r>
            <a:r>
              <a:rPr lang="en-US" sz="2400">
                <a:solidFill>
                  <a:srgbClr val="FFFFFF"/>
                </a:solidFill>
                <a:latin typeface="Emblema One"/>
              </a:rPr>
              <a:t>to graficzna reprezentacja danych, powszechnie stosowana do wizualizacji rozkładu danych liczbowych. Przydziela on dane numeryczne do tzw “koszyków”.</a:t>
            </a:r>
          </a:p>
        </p:txBody>
      </p:sp>
      <p:sp>
        <p:nvSpPr>
          <p:cNvPr id="10" name="TextBox 10"/>
          <p:cNvSpPr txBox="1"/>
          <p:nvPr/>
        </p:nvSpPr>
        <p:spPr>
          <a:xfrm>
            <a:off x="9512175" y="8348496"/>
            <a:ext cx="8146399" cy="1281569"/>
          </a:xfrm>
          <a:prstGeom prst="rect">
            <a:avLst/>
          </a:prstGeom>
        </p:spPr>
        <p:txBody>
          <a:bodyPr lIns="0" tIns="0" rIns="0" bIns="0" rtlCol="0" anchor="t">
            <a:spAutoFit/>
          </a:bodyPr>
          <a:lstStyle/>
          <a:p>
            <a:pPr algn="ctr">
              <a:lnSpc>
                <a:spcPts val="3359"/>
              </a:lnSpc>
            </a:pPr>
            <a:r>
              <a:rPr lang="en-US" sz="2400" dirty="0">
                <a:solidFill>
                  <a:srgbClr val="38B6FF"/>
                </a:solidFill>
                <a:latin typeface="Emblema One"/>
              </a:rPr>
              <a:t>Density Plot</a:t>
            </a:r>
            <a:r>
              <a:rPr lang="en-US" sz="2400" dirty="0">
                <a:solidFill>
                  <a:srgbClr val="FFFFFF"/>
                </a:solidFill>
                <a:latin typeface="Emblema One"/>
              </a:rPr>
              <a:t> - </a:t>
            </a:r>
            <a:r>
              <a:rPr lang="en-US" sz="2400" dirty="0" err="1">
                <a:solidFill>
                  <a:srgbClr val="FFFFFF"/>
                </a:solidFill>
                <a:latin typeface="Emblema One"/>
              </a:rPr>
              <a:t>wykres</a:t>
            </a:r>
            <a:r>
              <a:rPr lang="en-US" sz="2400" dirty="0">
                <a:solidFill>
                  <a:srgbClr val="FFFFFF"/>
                </a:solidFill>
                <a:latin typeface="Emblema One"/>
              </a:rPr>
              <a:t> </a:t>
            </a:r>
            <a:r>
              <a:rPr lang="en-US" sz="2400" dirty="0" err="1">
                <a:solidFill>
                  <a:srgbClr val="FFFFFF"/>
                </a:solidFill>
                <a:latin typeface="Emblema One"/>
              </a:rPr>
              <a:t>pokazujący</a:t>
            </a:r>
            <a:r>
              <a:rPr lang="en-US" sz="2400" dirty="0">
                <a:solidFill>
                  <a:srgbClr val="FFFFFF"/>
                </a:solidFill>
                <a:latin typeface="Emblema One"/>
              </a:rPr>
              <a:t> </a:t>
            </a:r>
            <a:r>
              <a:rPr lang="en-US" sz="2400" dirty="0" err="1">
                <a:solidFill>
                  <a:srgbClr val="FFFFFF"/>
                </a:solidFill>
                <a:latin typeface="Emblema One"/>
              </a:rPr>
              <a:t>prawdopodobieństwo</a:t>
            </a:r>
            <a:r>
              <a:rPr lang="en-US" sz="2400" dirty="0">
                <a:solidFill>
                  <a:srgbClr val="FFFFFF"/>
                </a:solidFill>
                <a:latin typeface="Emblema One"/>
              </a:rPr>
              <a:t> </a:t>
            </a:r>
            <a:r>
              <a:rPr lang="en-US" sz="2400" dirty="0" err="1">
                <a:solidFill>
                  <a:srgbClr val="FFFFFF"/>
                </a:solidFill>
                <a:latin typeface="Emblema One"/>
              </a:rPr>
              <a:t>uzyskania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a:t>
            </a:r>
            <a:r>
              <a:rPr lang="en-US" sz="2400" dirty="0" err="1">
                <a:solidFill>
                  <a:srgbClr val="FFFFFF"/>
                </a:solidFill>
                <a:latin typeface="Emblema One"/>
              </a:rPr>
              <a:t>wartości</a:t>
            </a:r>
            <a:r>
              <a:rPr lang="pl-PL" sz="2400" dirty="0">
                <a:solidFill>
                  <a:srgbClr val="FFFFFF"/>
                </a:solidFill>
                <a:latin typeface="Emblema One"/>
              </a:rPr>
              <a:t> liczbowych</a:t>
            </a:r>
            <a:endParaRPr lang="en-US" sz="2400" dirty="0">
              <a:solidFill>
                <a:srgbClr val="FFFFFF"/>
              </a:solidFill>
              <a:latin typeface="Emblema One"/>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37717" y="7024205"/>
            <a:ext cx="2605188" cy="2468415"/>
          </a:xfrm>
          <a:custGeom>
            <a:avLst/>
            <a:gdLst/>
            <a:ahLst/>
            <a:cxnLst/>
            <a:rect l="l" t="t" r="r" b="b"/>
            <a:pathLst>
              <a:path w="2605188" h="2468415">
                <a:moveTo>
                  <a:pt x="0" y="0"/>
                </a:moveTo>
                <a:lnTo>
                  <a:pt x="2605187" y="0"/>
                </a:lnTo>
                <a:lnTo>
                  <a:pt x="2605187" y="2468415"/>
                </a:lnTo>
                <a:lnTo>
                  <a:pt x="0" y="2468415"/>
                </a:lnTo>
                <a:lnTo>
                  <a:pt x="0" y="0"/>
                </a:lnTo>
                <a:close/>
              </a:path>
            </a:pathLst>
          </a:custGeom>
          <a:blipFill>
            <a:blip r:embed="rId2"/>
            <a:stretch>
              <a:fillRect/>
            </a:stretch>
          </a:blipFill>
        </p:spPr>
        <p:txBody>
          <a:bodyPr/>
          <a:lstStyle/>
          <a:p>
            <a:endParaRPr lang="pl-PL"/>
          </a:p>
        </p:txBody>
      </p:sp>
      <p:sp>
        <p:nvSpPr>
          <p:cNvPr id="3" name="Freeform 3"/>
          <p:cNvSpPr/>
          <p:nvPr/>
        </p:nvSpPr>
        <p:spPr>
          <a:xfrm>
            <a:off x="-1213644" y="-550315"/>
            <a:ext cx="5225712" cy="4650884"/>
          </a:xfrm>
          <a:custGeom>
            <a:avLst/>
            <a:gdLst/>
            <a:ahLst/>
            <a:cxnLst/>
            <a:rect l="l" t="t" r="r" b="b"/>
            <a:pathLst>
              <a:path w="5225712" h="4650884">
                <a:moveTo>
                  <a:pt x="0" y="0"/>
                </a:moveTo>
                <a:lnTo>
                  <a:pt x="5225712" y="0"/>
                </a:lnTo>
                <a:lnTo>
                  <a:pt x="5225712" y="4650884"/>
                </a:lnTo>
                <a:lnTo>
                  <a:pt x="0" y="4650884"/>
                </a:lnTo>
                <a:lnTo>
                  <a:pt x="0" y="0"/>
                </a:lnTo>
                <a:close/>
              </a:path>
            </a:pathLst>
          </a:custGeom>
          <a:blipFill>
            <a:blip r:embed="rId3">
              <a:alphaModFix amt="64000"/>
            </a:blip>
            <a:stretch>
              <a:fillRect/>
            </a:stretch>
          </a:blipFill>
        </p:spPr>
        <p:txBody>
          <a:bodyPr/>
          <a:lstStyle/>
          <a:p>
            <a:endParaRPr lang="pl-PL"/>
          </a:p>
        </p:txBody>
      </p:sp>
      <p:sp>
        <p:nvSpPr>
          <p:cNvPr id="4" name="Freeform 4"/>
          <p:cNvSpPr/>
          <p:nvPr/>
        </p:nvSpPr>
        <p:spPr>
          <a:xfrm rot="313119">
            <a:off x="3291026" y="3087831"/>
            <a:ext cx="5693252" cy="5444172"/>
          </a:xfrm>
          <a:custGeom>
            <a:avLst/>
            <a:gdLst/>
            <a:ahLst/>
            <a:cxnLst/>
            <a:rect l="l" t="t" r="r" b="b"/>
            <a:pathLst>
              <a:path w="5693252" h="5444172">
                <a:moveTo>
                  <a:pt x="0" y="0"/>
                </a:moveTo>
                <a:lnTo>
                  <a:pt x="5693252" y="0"/>
                </a:lnTo>
                <a:lnTo>
                  <a:pt x="5693252" y="5444173"/>
                </a:lnTo>
                <a:lnTo>
                  <a:pt x="0" y="5444173"/>
                </a:lnTo>
                <a:lnTo>
                  <a:pt x="0" y="0"/>
                </a:lnTo>
                <a:close/>
              </a:path>
            </a:pathLst>
          </a:custGeom>
          <a:blipFill>
            <a:blip r:embed="rId4"/>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Matplotlib - Wykres punktowy</a:t>
              </a:r>
            </a:p>
          </p:txBody>
        </p:sp>
      </p:grpSp>
      <p:sp>
        <p:nvSpPr>
          <p:cNvPr id="8" name="Freeform 8"/>
          <p:cNvSpPr/>
          <p:nvPr/>
        </p:nvSpPr>
        <p:spPr>
          <a:xfrm>
            <a:off x="4235004" y="2016082"/>
            <a:ext cx="9817992" cy="7898943"/>
          </a:xfrm>
          <a:custGeom>
            <a:avLst/>
            <a:gdLst/>
            <a:ahLst/>
            <a:cxnLst/>
            <a:rect l="l" t="t" r="r" b="b"/>
            <a:pathLst>
              <a:path w="9817992" h="7898943">
                <a:moveTo>
                  <a:pt x="0" y="0"/>
                </a:moveTo>
                <a:lnTo>
                  <a:pt x="9817992" y="0"/>
                </a:lnTo>
                <a:lnTo>
                  <a:pt x="9817992" y="7898943"/>
                </a:lnTo>
                <a:lnTo>
                  <a:pt x="0" y="7898943"/>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9" name="TextBox 9"/>
          <p:cNvSpPr txBox="1"/>
          <p:nvPr/>
        </p:nvSpPr>
        <p:spPr>
          <a:xfrm>
            <a:off x="274193" y="1086442"/>
            <a:ext cx="18288000" cy="824865"/>
          </a:xfrm>
          <a:prstGeom prst="rect">
            <a:avLst/>
          </a:prstGeom>
        </p:spPr>
        <p:txBody>
          <a:bodyPr lIns="0" tIns="0" rIns="0" bIns="0" rtlCol="0" anchor="t">
            <a:spAutoFit/>
          </a:bodyPr>
          <a:lstStyle/>
          <a:p>
            <a:pPr>
              <a:lnSpc>
                <a:spcPts val="3359"/>
              </a:lnSpc>
            </a:pPr>
            <a:r>
              <a:rPr lang="en-US" sz="2400">
                <a:solidFill>
                  <a:srgbClr val="FFFFFF"/>
                </a:solidFill>
                <a:latin typeface="Emblema One"/>
              </a:rPr>
              <a:t>Funkcja </a:t>
            </a:r>
            <a:r>
              <a:rPr lang="en-US" sz="2400">
                <a:solidFill>
                  <a:srgbClr val="38B6FF"/>
                </a:solidFill>
                <a:latin typeface="Emblema One"/>
              </a:rPr>
              <a:t>scatter()</a:t>
            </a:r>
            <a:r>
              <a:rPr lang="en-US" sz="2400">
                <a:solidFill>
                  <a:srgbClr val="FFFFFF"/>
                </a:solidFill>
                <a:latin typeface="Emblema One"/>
              </a:rPr>
              <a:t> jest używana do wyświetlania danych na wykresie punktowym. Jako dane wejściowe potrzebuje dwie tablice o tej samej wielkości, jedna dla osi x-ów, druga dla osi y-ów.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144000" y="-4948196"/>
            <a:ext cx="7027814" cy="6254754"/>
          </a:xfrm>
          <a:custGeom>
            <a:avLst/>
            <a:gdLst/>
            <a:ahLst/>
            <a:cxnLst/>
            <a:rect l="l" t="t" r="r" b="b"/>
            <a:pathLst>
              <a:path w="7027814" h="6254754">
                <a:moveTo>
                  <a:pt x="0" y="0"/>
                </a:moveTo>
                <a:lnTo>
                  <a:pt x="7027814" y="0"/>
                </a:lnTo>
                <a:lnTo>
                  <a:pt x="7027814" y="6254755"/>
                </a:lnTo>
                <a:lnTo>
                  <a:pt x="0" y="6254755"/>
                </a:lnTo>
                <a:lnTo>
                  <a:pt x="0" y="0"/>
                </a:lnTo>
                <a:close/>
              </a:path>
            </a:pathLst>
          </a:custGeom>
          <a:blipFill>
            <a:blip r:embed="rId2"/>
            <a:stretch>
              <a:fillRect/>
            </a:stretch>
          </a:blipFill>
        </p:spPr>
        <p:txBody>
          <a:bodyPr/>
          <a:lstStyle/>
          <a:p>
            <a:endParaRPr lang="pl-PL"/>
          </a:p>
        </p:txBody>
      </p:sp>
      <p:sp>
        <p:nvSpPr>
          <p:cNvPr id="3" name="Freeform 3"/>
          <p:cNvSpPr/>
          <p:nvPr/>
        </p:nvSpPr>
        <p:spPr>
          <a:xfrm rot="9490257">
            <a:off x="7989172" y="9489946"/>
            <a:ext cx="2546291" cy="2412611"/>
          </a:xfrm>
          <a:custGeom>
            <a:avLst/>
            <a:gdLst/>
            <a:ahLst/>
            <a:cxnLst/>
            <a:rect l="l" t="t" r="r" b="b"/>
            <a:pathLst>
              <a:path w="2546291" h="2412611">
                <a:moveTo>
                  <a:pt x="0" y="0"/>
                </a:moveTo>
                <a:lnTo>
                  <a:pt x="2546291" y="0"/>
                </a:lnTo>
                <a:lnTo>
                  <a:pt x="2546291" y="2412611"/>
                </a:lnTo>
                <a:lnTo>
                  <a:pt x="0" y="2412611"/>
                </a:lnTo>
                <a:lnTo>
                  <a:pt x="0" y="0"/>
                </a:lnTo>
                <a:close/>
              </a:path>
            </a:pathLst>
          </a:custGeom>
          <a:blipFill>
            <a:blip r:embed="rId3"/>
            <a:stretch>
              <a:fillRect/>
            </a:stretch>
          </a:blipFill>
        </p:spPr>
        <p:txBody>
          <a:bodyPr/>
          <a:lstStyle/>
          <a:p>
            <a:endParaRPr lang="pl-PL"/>
          </a:p>
        </p:txBody>
      </p:sp>
      <p:sp>
        <p:nvSpPr>
          <p:cNvPr id="4" name="Freeform 4"/>
          <p:cNvSpPr/>
          <p:nvPr/>
        </p:nvSpPr>
        <p:spPr>
          <a:xfrm rot="6148233">
            <a:off x="13954225" y="5687571"/>
            <a:ext cx="6861060" cy="6560888"/>
          </a:xfrm>
          <a:custGeom>
            <a:avLst/>
            <a:gdLst/>
            <a:ahLst/>
            <a:cxnLst/>
            <a:rect l="l" t="t" r="r" b="b"/>
            <a:pathLst>
              <a:path w="6861060" h="6560888">
                <a:moveTo>
                  <a:pt x="0" y="0"/>
                </a:moveTo>
                <a:lnTo>
                  <a:pt x="6861059" y="0"/>
                </a:lnTo>
                <a:lnTo>
                  <a:pt x="6861059" y="6560888"/>
                </a:lnTo>
                <a:lnTo>
                  <a:pt x="0" y="6560888"/>
                </a:lnTo>
                <a:lnTo>
                  <a:pt x="0" y="0"/>
                </a:lnTo>
                <a:close/>
              </a:path>
            </a:pathLst>
          </a:custGeom>
          <a:blipFill>
            <a:blip r:embed="rId4"/>
            <a:stretch>
              <a:fillRect/>
            </a:stretch>
          </a:blipFill>
        </p:spPr>
        <p:txBody>
          <a:bodyPr/>
          <a:lstStyle/>
          <a:p>
            <a:endParaRPr lang="pl-PL"/>
          </a:p>
        </p:txBody>
      </p:sp>
      <p:sp>
        <p:nvSpPr>
          <p:cNvPr id="5" name="AutoShape 5"/>
          <p:cNvSpPr/>
          <p:nvPr/>
        </p:nvSpPr>
        <p:spPr>
          <a:xfrm>
            <a:off x="460744" y="990600"/>
            <a:ext cx="10431982" cy="0"/>
          </a:xfrm>
          <a:prstGeom prst="line">
            <a:avLst/>
          </a:prstGeom>
          <a:ln w="38100" cap="flat">
            <a:solidFill>
              <a:srgbClr val="FFFFFF"/>
            </a:solidFill>
            <a:prstDash val="solid"/>
            <a:headEnd type="none" w="sm" len="sm"/>
            <a:tailEnd type="none" w="sm" len="sm"/>
          </a:ln>
        </p:spPr>
        <p:txBody>
          <a:bodyPr/>
          <a:lstStyle/>
          <a:p>
            <a:endParaRPr lang="pl-PL"/>
          </a:p>
        </p:txBody>
      </p:sp>
      <p:sp>
        <p:nvSpPr>
          <p:cNvPr id="6" name="AutoShape 6"/>
          <p:cNvSpPr/>
          <p:nvPr/>
        </p:nvSpPr>
        <p:spPr>
          <a:xfrm>
            <a:off x="5059450" y="1710855"/>
            <a:ext cx="0" cy="485817"/>
          </a:xfrm>
          <a:prstGeom prst="line">
            <a:avLst/>
          </a:prstGeom>
          <a:ln w="38100" cap="flat">
            <a:solidFill>
              <a:srgbClr val="FFFFFF"/>
            </a:solidFill>
            <a:prstDash val="solid"/>
            <a:headEnd type="none" w="sm" len="sm"/>
            <a:tailEnd type="triangle" w="lg" len="med"/>
          </a:ln>
        </p:spPr>
        <p:txBody>
          <a:bodyPr/>
          <a:lstStyle/>
          <a:p>
            <a:endParaRPr lang="pl-PL"/>
          </a:p>
        </p:txBody>
      </p:sp>
      <p:sp>
        <p:nvSpPr>
          <p:cNvPr id="7" name="AutoShape 7"/>
          <p:cNvSpPr/>
          <p:nvPr/>
        </p:nvSpPr>
        <p:spPr>
          <a:xfrm flipH="1">
            <a:off x="5040400" y="1028700"/>
            <a:ext cx="0" cy="347510"/>
          </a:xfrm>
          <a:prstGeom prst="line">
            <a:avLst/>
          </a:prstGeom>
          <a:ln w="38100" cap="flat">
            <a:solidFill>
              <a:srgbClr val="FFFFFF"/>
            </a:solidFill>
            <a:prstDash val="solid"/>
            <a:headEnd type="none" w="sm" len="sm"/>
            <a:tailEnd type="none" w="sm" len="sm"/>
          </a:ln>
        </p:spPr>
        <p:txBody>
          <a:bodyPr/>
          <a:lstStyle/>
          <a:p>
            <a:endParaRPr lang="pl-PL"/>
          </a:p>
        </p:txBody>
      </p:sp>
      <p:sp>
        <p:nvSpPr>
          <p:cNvPr id="8" name="Freeform 8"/>
          <p:cNvSpPr/>
          <p:nvPr/>
        </p:nvSpPr>
        <p:spPr>
          <a:xfrm>
            <a:off x="4009413" y="6160231"/>
            <a:ext cx="7569395" cy="7569395"/>
          </a:xfrm>
          <a:custGeom>
            <a:avLst/>
            <a:gdLst/>
            <a:ahLst/>
            <a:cxnLst/>
            <a:rect l="l" t="t" r="r" b="b"/>
            <a:pathLst>
              <a:path w="7569395" h="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9" name="Freeform 9"/>
          <p:cNvSpPr/>
          <p:nvPr/>
        </p:nvSpPr>
        <p:spPr>
          <a:xfrm>
            <a:off x="6690046" y="5056168"/>
            <a:ext cx="2208128" cy="2208128"/>
          </a:xfrm>
          <a:custGeom>
            <a:avLst/>
            <a:gdLst/>
            <a:ahLst/>
            <a:cxnLst/>
            <a:rect l="l" t="t" r="r" b="b"/>
            <a:pathLst>
              <a:path w="2208128" h="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0" name="Freeform 10"/>
          <p:cNvSpPr/>
          <p:nvPr/>
        </p:nvSpPr>
        <p:spPr>
          <a:xfrm>
            <a:off x="7320258" y="5509286"/>
            <a:ext cx="947704" cy="1038321"/>
          </a:xfrm>
          <a:custGeom>
            <a:avLst/>
            <a:gdLst/>
            <a:ahLst/>
            <a:cxnLst/>
            <a:rect l="l" t="t" r="r" b="b"/>
            <a:pathLst>
              <a:path w="947704" h="1038321">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l-PL"/>
          </a:p>
        </p:txBody>
      </p:sp>
      <p:sp>
        <p:nvSpPr>
          <p:cNvPr id="11" name="Freeform 11"/>
          <p:cNvSpPr/>
          <p:nvPr/>
        </p:nvSpPr>
        <p:spPr>
          <a:xfrm>
            <a:off x="10157281"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2" name="Freeform 12"/>
          <p:cNvSpPr/>
          <p:nvPr/>
        </p:nvSpPr>
        <p:spPr>
          <a:xfrm>
            <a:off x="3222812" y="6907250"/>
            <a:ext cx="2208128" cy="2208128"/>
          </a:xfrm>
          <a:custGeom>
            <a:avLst/>
            <a:gdLst/>
            <a:ahLst/>
            <a:cxnLst/>
            <a:rect l="l" t="t" r="r" b="b"/>
            <a:pathLst>
              <a:path w="2208128" h="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l-PL"/>
          </a:p>
        </p:txBody>
      </p:sp>
      <p:sp>
        <p:nvSpPr>
          <p:cNvPr id="13" name="Freeform 13"/>
          <p:cNvSpPr/>
          <p:nvPr/>
        </p:nvSpPr>
        <p:spPr>
          <a:xfrm>
            <a:off x="3701099" y="7413982"/>
            <a:ext cx="1251553" cy="1194665"/>
          </a:xfrm>
          <a:custGeom>
            <a:avLst/>
            <a:gdLst/>
            <a:ahLst/>
            <a:cxnLst/>
            <a:rect l="l" t="t" r="r" b="b"/>
            <a:pathLst>
              <a:path w="1251553" h="1194665">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l-PL"/>
          </a:p>
        </p:txBody>
      </p:sp>
      <p:grpSp>
        <p:nvGrpSpPr>
          <p:cNvPr id="14" name="Group 14"/>
          <p:cNvGrpSpPr/>
          <p:nvPr/>
        </p:nvGrpSpPr>
        <p:grpSpPr>
          <a:xfrm>
            <a:off x="788688" y="4047553"/>
            <a:ext cx="3427070" cy="638969"/>
            <a:chOff x="0" y="0"/>
            <a:chExt cx="914964" cy="170593"/>
          </a:xfrm>
        </p:grpSpPr>
        <p:sp>
          <p:nvSpPr>
            <p:cNvPr id="15" name="Freeform 15"/>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6" name="TextBox 16"/>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Społeczność</a:t>
              </a:r>
            </a:p>
          </p:txBody>
        </p:sp>
      </p:grpSp>
      <p:grpSp>
        <p:nvGrpSpPr>
          <p:cNvPr id="17" name="Group 17"/>
          <p:cNvGrpSpPr/>
          <p:nvPr/>
        </p:nvGrpSpPr>
        <p:grpSpPr>
          <a:xfrm>
            <a:off x="5918374" y="2697209"/>
            <a:ext cx="3427070" cy="638969"/>
            <a:chOff x="0" y="0"/>
            <a:chExt cx="914964" cy="170593"/>
          </a:xfrm>
        </p:grpSpPr>
        <p:sp>
          <p:nvSpPr>
            <p:cNvPr id="18" name="Freeform 1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19" name="TextBox 19"/>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Prostota</a:t>
              </a:r>
            </a:p>
          </p:txBody>
        </p:sp>
      </p:grpSp>
      <p:grpSp>
        <p:nvGrpSpPr>
          <p:cNvPr id="20" name="Group 20"/>
          <p:cNvGrpSpPr/>
          <p:nvPr/>
        </p:nvGrpSpPr>
        <p:grpSpPr>
          <a:xfrm>
            <a:off x="12365409" y="4955571"/>
            <a:ext cx="3427070" cy="638969"/>
            <a:chOff x="0" y="0"/>
            <a:chExt cx="914964" cy="170593"/>
          </a:xfrm>
        </p:grpSpPr>
        <p:sp>
          <p:nvSpPr>
            <p:cNvPr id="21" name="Freeform 2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4D1354"/>
            </a:solidFill>
          </p:spPr>
          <p:txBody>
            <a:bodyPr/>
            <a:lstStyle/>
            <a:p>
              <a:endParaRPr lang="pl-PL"/>
            </a:p>
          </p:txBody>
        </p:sp>
        <p:sp>
          <p:nvSpPr>
            <p:cNvPr id="22" name="TextBox 22"/>
            <p:cNvSpPr txBox="1"/>
            <p:nvPr/>
          </p:nvSpPr>
          <p:spPr>
            <a:xfrm>
              <a:off x="0" y="-47625"/>
              <a:ext cx="914964" cy="218218"/>
            </a:xfrm>
            <a:prstGeom prst="rect">
              <a:avLst/>
            </a:prstGeom>
          </p:spPr>
          <p:txBody>
            <a:bodyPr lIns="50114" tIns="50114" rIns="50114" bIns="50114" rtlCol="0" anchor="ctr"/>
            <a:lstStyle/>
            <a:p>
              <a:pPr marL="0" lvl="0" indent="0" algn="ctr">
                <a:lnSpc>
                  <a:spcPts val="3311"/>
                </a:lnSpc>
                <a:spcBef>
                  <a:spcPct val="0"/>
                </a:spcBef>
              </a:pPr>
              <a:r>
                <a:rPr lang="en-US" sz="2400" spc="24">
                  <a:solidFill>
                    <a:srgbClr val="FFFFFF"/>
                  </a:solidFill>
                  <a:latin typeface="Emblema One"/>
                </a:rPr>
                <a:t>Open Source</a:t>
              </a:r>
            </a:p>
          </p:txBody>
        </p:sp>
      </p:grpSp>
      <p:sp>
        <p:nvSpPr>
          <p:cNvPr id="23" name="Freeform 23"/>
          <p:cNvSpPr/>
          <p:nvPr/>
        </p:nvSpPr>
        <p:spPr>
          <a:xfrm>
            <a:off x="10632446" y="7413982"/>
            <a:ext cx="1257798" cy="1088567"/>
          </a:xfrm>
          <a:custGeom>
            <a:avLst/>
            <a:gdLst/>
            <a:ahLst/>
            <a:cxnLst/>
            <a:rect l="l" t="t" r="r" b="b"/>
            <a:pathLst>
              <a:path w="1257798" h="1088567">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r="-11"/>
            </a:stretch>
          </a:blipFill>
        </p:spPr>
        <p:txBody>
          <a:bodyPr/>
          <a:lstStyle/>
          <a:p>
            <a:endParaRPr lang="pl-PL"/>
          </a:p>
        </p:txBody>
      </p:sp>
      <p:sp>
        <p:nvSpPr>
          <p:cNvPr id="24" name="Freeform 24"/>
          <p:cNvSpPr/>
          <p:nvPr/>
        </p:nvSpPr>
        <p:spPr>
          <a:xfrm>
            <a:off x="14003611" y="94665"/>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l-PL"/>
          </a:p>
        </p:txBody>
      </p:sp>
      <p:sp>
        <p:nvSpPr>
          <p:cNvPr id="25" name="TextBox 25"/>
          <p:cNvSpPr txBox="1"/>
          <p:nvPr/>
        </p:nvSpPr>
        <p:spPr>
          <a:xfrm>
            <a:off x="460709" y="389382"/>
            <a:ext cx="9235582" cy="639318"/>
          </a:xfrm>
          <a:prstGeom prst="rect">
            <a:avLst/>
          </a:prstGeom>
        </p:spPr>
        <p:txBody>
          <a:bodyPr lIns="0" tIns="0" rIns="0" bIns="0" rtlCol="0" anchor="t">
            <a:spAutoFit/>
          </a:bodyPr>
          <a:lstStyle/>
          <a:p>
            <a:pPr>
              <a:lnSpc>
                <a:spcPts val="4956"/>
              </a:lnSpc>
            </a:pPr>
            <a:r>
              <a:rPr lang="en-US" sz="4200">
                <a:solidFill>
                  <a:srgbClr val="FFFFFF"/>
                </a:solidFill>
                <a:latin typeface="Emblema One"/>
              </a:rPr>
              <a:t>Data Science - Python</a:t>
            </a:r>
          </a:p>
        </p:txBody>
      </p:sp>
      <p:sp>
        <p:nvSpPr>
          <p:cNvPr id="27" name="TextBox 27"/>
          <p:cNvSpPr txBox="1"/>
          <p:nvPr/>
        </p:nvSpPr>
        <p:spPr>
          <a:xfrm>
            <a:off x="3740907" y="1328585"/>
            <a:ext cx="2980531" cy="382270"/>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Dlaczego Python?</a:t>
            </a:r>
          </a:p>
        </p:txBody>
      </p:sp>
      <p:sp>
        <p:nvSpPr>
          <p:cNvPr id="28" name="TextBox 28"/>
          <p:cNvSpPr txBox="1"/>
          <p:nvPr/>
        </p:nvSpPr>
        <p:spPr>
          <a:xfrm>
            <a:off x="0" y="4732318"/>
            <a:ext cx="5308034" cy="1771113"/>
          </a:xfrm>
          <a:prstGeom prst="rect">
            <a:avLst/>
          </a:prstGeom>
        </p:spPr>
        <p:txBody>
          <a:bodyPr lIns="0" tIns="0" rIns="0" bIns="0" rtlCol="0" anchor="t">
            <a:spAutoFit/>
          </a:bodyPr>
          <a:lstStyle/>
          <a:p>
            <a:pPr marL="0" lvl="0" indent="0" algn="ctr">
              <a:lnSpc>
                <a:spcPts val="2332"/>
              </a:lnSpc>
              <a:spcBef>
                <a:spcPct val="0"/>
              </a:spcBef>
            </a:pPr>
            <a:r>
              <a:rPr lang="en-US" sz="1690" spc="165" dirty="0">
                <a:solidFill>
                  <a:srgbClr val="FFFFFF"/>
                </a:solidFill>
                <a:latin typeface="Emblema One"/>
              </a:rPr>
              <a:t>Python ma </a:t>
            </a:r>
            <a:r>
              <a:rPr lang="en-US" sz="1690" spc="165" dirty="0" err="1">
                <a:solidFill>
                  <a:srgbClr val="FFFFFF"/>
                </a:solidFill>
                <a:latin typeface="Emblema One"/>
              </a:rPr>
              <a:t>ogromne</a:t>
            </a:r>
            <a:r>
              <a:rPr lang="en-US" sz="1690" spc="165" dirty="0">
                <a:solidFill>
                  <a:srgbClr val="FFFFFF"/>
                </a:solidFill>
                <a:latin typeface="Emblema One"/>
              </a:rPr>
              <a:t> </a:t>
            </a:r>
            <a:r>
              <a:rPr lang="en-US" sz="1690" spc="165" dirty="0" err="1">
                <a:solidFill>
                  <a:srgbClr val="FFFFFF"/>
                </a:solidFill>
                <a:latin typeface="Emblema One"/>
              </a:rPr>
              <a:t>wsparcie</a:t>
            </a:r>
            <a:r>
              <a:rPr lang="en-US" sz="1690" spc="165" dirty="0">
                <a:solidFill>
                  <a:srgbClr val="FFFFFF"/>
                </a:solidFill>
                <a:latin typeface="Emblema One"/>
              </a:rPr>
              <a:t> </a:t>
            </a:r>
            <a:r>
              <a:rPr lang="en-US" sz="1690" spc="165" dirty="0" err="1">
                <a:solidFill>
                  <a:srgbClr val="FFFFFF"/>
                </a:solidFill>
                <a:latin typeface="Emblema One"/>
              </a:rPr>
              <a:t>społecznościowe</a:t>
            </a:r>
            <a:r>
              <a:rPr lang="en-US" sz="1690" spc="165" dirty="0">
                <a:solidFill>
                  <a:srgbClr val="FFFFFF"/>
                </a:solidFill>
                <a:latin typeface="Emblema One"/>
              </a:rPr>
              <a:t>, co </a:t>
            </a:r>
            <a:r>
              <a:rPr lang="en-US" sz="1690" spc="165" dirty="0" err="1">
                <a:solidFill>
                  <a:srgbClr val="FFFFFF"/>
                </a:solidFill>
                <a:latin typeface="Emblema One"/>
              </a:rPr>
              <a:t>ułatwia</a:t>
            </a:r>
            <a:r>
              <a:rPr lang="en-US" sz="1690" spc="165" dirty="0">
                <a:solidFill>
                  <a:srgbClr val="FFFFFF"/>
                </a:solidFill>
                <a:latin typeface="Emblema One"/>
              </a:rPr>
              <a:t> </a:t>
            </a:r>
            <a:r>
              <a:rPr lang="en-US" sz="1690" spc="165" dirty="0" err="1">
                <a:solidFill>
                  <a:srgbClr val="FFFFFF"/>
                </a:solidFill>
                <a:latin typeface="Emblema One"/>
              </a:rPr>
              <a:t>programistom</a:t>
            </a:r>
            <a:r>
              <a:rPr lang="en-US" sz="1690" spc="165" dirty="0">
                <a:solidFill>
                  <a:srgbClr val="FFFFFF"/>
                </a:solidFill>
                <a:latin typeface="Emblema One"/>
              </a:rPr>
              <a:t> </a:t>
            </a:r>
            <a:r>
              <a:rPr lang="en-US" sz="1690" spc="165" dirty="0" err="1">
                <a:solidFill>
                  <a:srgbClr val="FFFFFF"/>
                </a:solidFill>
                <a:latin typeface="Emblema One"/>
              </a:rPr>
              <a:t>rozwiązywanie</a:t>
            </a:r>
            <a:r>
              <a:rPr lang="en-US" sz="1690" spc="165" dirty="0">
                <a:solidFill>
                  <a:srgbClr val="FFFFFF"/>
                </a:solidFill>
                <a:latin typeface="Emblema One"/>
              </a:rPr>
              <a:t> </a:t>
            </a:r>
            <a:r>
              <a:rPr lang="en-US" sz="1690" spc="165" dirty="0" err="1">
                <a:solidFill>
                  <a:srgbClr val="FFFFFF"/>
                </a:solidFill>
                <a:latin typeface="Emblema One"/>
              </a:rPr>
              <a:t>różnorodnych</a:t>
            </a:r>
            <a:r>
              <a:rPr lang="en-US" sz="1690" spc="165" dirty="0">
                <a:solidFill>
                  <a:srgbClr val="FFFFFF"/>
                </a:solidFill>
                <a:latin typeface="Emblema One"/>
              </a:rPr>
              <a:t> </a:t>
            </a:r>
            <a:r>
              <a:rPr lang="en-US" sz="1690" spc="165" dirty="0" err="1">
                <a:solidFill>
                  <a:srgbClr val="FFFFFF"/>
                </a:solidFill>
                <a:latin typeface="Emblema One"/>
              </a:rPr>
              <a:t>problemów</a:t>
            </a:r>
            <a:r>
              <a:rPr lang="pl-PL" sz="1690" spc="165" dirty="0">
                <a:solidFill>
                  <a:srgbClr val="FFFFFF"/>
                </a:solidFill>
                <a:latin typeface="Emblema One"/>
              </a:rPr>
              <a:t>, d</a:t>
            </a:r>
            <a:r>
              <a:rPr lang="en-US" sz="1690" spc="165" dirty="0" err="1">
                <a:solidFill>
                  <a:srgbClr val="FFFFFF"/>
                </a:solidFill>
                <a:latin typeface="Emblema One"/>
              </a:rPr>
              <a:t>zięki</a:t>
            </a:r>
            <a:r>
              <a:rPr lang="en-US" sz="1690" spc="165" dirty="0">
                <a:solidFill>
                  <a:srgbClr val="FFFFFF"/>
                </a:solidFill>
                <a:latin typeface="Emblema One"/>
              </a:rPr>
              <a:t> </a:t>
            </a:r>
            <a:r>
              <a:rPr lang="en-US" sz="1690" spc="165" dirty="0" err="1">
                <a:solidFill>
                  <a:srgbClr val="FFFFFF"/>
                </a:solidFill>
                <a:latin typeface="Emblema One"/>
              </a:rPr>
              <a:t>platformom</a:t>
            </a:r>
            <a:r>
              <a:rPr lang="en-US" sz="1690" spc="165" dirty="0">
                <a:solidFill>
                  <a:srgbClr val="FFFFFF"/>
                </a:solidFill>
                <a:latin typeface="Emblema One"/>
              </a:rPr>
              <a:t> </a:t>
            </a:r>
            <a:r>
              <a:rPr lang="en-US" sz="1690" spc="165" dirty="0" err="1">
                <a:solidFill>
                  <a:srgbClr val="FFFFFF"/>
                </a:solidFill>
                <a:latin typeface="Emblema One"/>
              </a:rPr>
              <a:t>takim</a:t>
            </a:r>
            <a:r>
              <a:rPr lang="en-US" sz="1690" spc="165" dirty="0">
                <a:solidFill>
                  <a:srgbClr val="FFFFFF"/>
                </a:solidFill>
                <a:latin typeface="Emblema One"/>
              </a:rPr>
              <a:t> jak Stack Overflow.</a:t>
            </a:r>
          </a:p>
        </p:txBody>
      </p:sp>
      <p:sp>
        <p:nvSpPr>
          <p:cNvPr id="29" name="TextBox 29"/>
          <p:cNvSpPr txBox="1"/>
          <p:nvPr/>
        </p:nvSpPr>
        <p:spPr>
          <a:xfrm>
            <a:off x="4984349" y="3298078"/>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id="30" name="TextBox 30"/>
          <p:cNvSpPr txBox="1"/>
          <p:nvPr/>
        </p:nvSpPr>
        <p:spPr>
          <a:xfrm>
            <a:off x="11431384" y="5556440"/>
            <a:ext cx="5295120" cy="1472340"/>
          </a:xfrm>
          <a:prstGeom prst="rect">
            <a:avLst/>
          </a:prstGeom>
        </p:spPr>
        <p:txBody>
          <a:bodyPr lIns="0" tIns="0" rIns="0" bIns="0" rtlCol="0" anchor="t">
            <a:spAutoFit/>
          </a:bodyPr>
          <a:lstStyle/>
          <a:p>
            <a:pPr marL="0" lvl="0" indent="0" algn="ctr">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alphaModFix amt="86000"/>
            </a:blip>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alphaModFix amt="63000"/>
            </a:blip>
            <a:stretch>
              <a:fillRect/>
            </a:stretch>
          </a:blipFill>
        </p:spPr>
        <p:txBody>
          <a:bodyPr/>
          <a:lstStyle/>
          <a:p>
            <a:endParaRPr lang="pl-PL"/>
          </a:p>
        </p:txBody>
      </p:sp>
      <p:grpSp>
        <p:nvGrpSpPr>
          <p:cNvPr id="6" name="Group 6"/>
          <p:cNvGrpSpPr/>
          <p:nvPr/>
        </p:nvGrpSpPr>
        <p:grpSpPr>
          <a:xfrm>
            <a:off x="274193" y="201797"/>
            <a:ext cx="16285299" cy="826903"/>
            <a:chOff x="0" y="0"/>
            <a:chExt cx="21713732" cy="1102537"/>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GroupBy</a:t>
              </a:r>
            </a:p>
          </p:txBody>
        </p:sp>
      </p:grpSp>
      <p:sp>
        <p:nvSpPr>
          <p:cNvPr id="9" name="Freeform 9"/>
          <p:cNvSpPr/>
          <p:nvPr/>
        </p:nvSpPr>
        <p:spPr>
          <a:xfrm>
            <a:off x="11539291" y="0"/>
            <a:ext cx="6748709" cy="10287000"/>
          </a:xfrm>
          <a:custGeom>
            <a:avLst/>
            <a:gdLst/>
            <a:ahLst/>
            <a:cxnLst/>
            <a:rect l="l" t="t" r="r" b="b"/>
            <a:pathLst>
              <a:path w="6748709" h="10287000">
                <a:moveTo>
                  <a:pt x="0" y="0"/>
                </a:moveTo>
                <a:lnTo>
                  <a:pt x="6748709" y="0"/>
                </a:lnTo>
                <a:lnTo>
                  <a:pt x="6748709" y="10287000"/>
                </a:lnTo>
                <a:lnTo>
                  <a:pt x="0" y="10287000"/>
                </a:lnTo>
                <a:lnTo>
                  <a:pt x="0" y="0"/>
                </a:lnTo>
                <a:close/>
              </a:path>
            </a:pathLst>
          </a:custGeom>
          <a:blipFill>
            <a:blip r:embed="rId5"/>
            <a:stretch>
              <a:fillRect/>
            </a:stretch>
          </a:blipFill>
          <a:ln w="38100" cap="sq">
            <a:solidFill>
              <a:srgbClr val="FFFFFF"/>
            </a:solidFill>
            <a:prstDash val="solid"/>
            <a:miter/>
          </a:ln>
        </p:spPr>
        <p:txBody>
          <a:bodyPr/>
          <a:lstStyle/>
          <a:p>
            <a:endParaRPr lang="pl-PL"/>
          </a:p>
        </p:txBody>
      </p:sp>
      <p:sp>
        <p:nvSpPr>
          <p:cNvPr id="10" name="TextBox 10"/>
          <p:cNvSpPr txBox="1"/>
          <p:nvPr/>
        </p:nvSpPr>
        <p:spPr>
          <a:xfrm>
            <a:off x="274193" y="1115520"/>
            <a:ext cx="10100455" cy="2589620"/>
          </a:xfrm>
          <a:prstGeom prst="rect">
            <a:avLst/>
          </a:prstGeom>
        </p:spPr>
        <p:txBody>
          <a:bodyPr lIns="0" tIns="0" rIns="0" bIns="0" rtlCol="0" anchor="t">
            <a:spAutoFit/>
          </a:bodyPr>
          <a:lstStyle/>
          <a:p>
            <a:pPr>
              <a:lnSpc>
                <a:spcPts val="3359"/>
              </a:lnSpc>
            </a:pPr>
            <a:r>
              <a:rPr lang="en-US" sz="2400" dirty="0" err="1">
                <a:solidFill>
                  <a:srgbClr val="FFFFFF"/>
                </a:solidFill>
                <a:latin typeface="Emblema One"/>
              </a:rPr>
              <a:t>Mechanizm</a:t>
            </a:r>
            <a:r>
              <a:rPr lang="en-US" sz="2400" dirty="0">
                <a:solidFill>
                  <a:srgbClr val="FFFFFF"/>
                </a:solidFill>
                <a:latin typeface="Emblema One"/>
              </a:rPr>
              <a:t> ten </a:t>
            </a:r>
            <a:r>
              <a:rPr lang="en-US" sz="2400" dirty="0" err="1">
                <a:solidFill>
                  <a:srgbClr val="FFFFFF"/>
                </a:solidFill>
                <a:latin typeface="Emblema One"/>
              </a:rPr>
              <a:t>używany</a:t>
            </a:r>
            <a:r>
              <a:rPr lang="en-US" sz="2400" dirty="0">
                <a:solidFill>
                  <a:srgbClr val="FFFFFF"/>
                </a:solidFill>
                <a:latin typeface="Emblema One"/>
              </a:rPr>
              <a:t> jest to </a:t>
            </a:r>
            <a:r>
              <a:rPr lang="en-US" sz="2400" dirty="0" err="1">
                <a:solidFill>
                  <a:srgbClr val="FFFFFF"/>
                </a:solidFill>
                <a:latin typeface="Emblema One"/>
              </a:rPr>
              <a:t>dzielenia</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grupy</a:t>
            </a:r>
            <a:r>
              <a:rPr lang="en-US" sz="2400" dirty="0">
                <a:solidFill>
                  <a:srgbClr val="FFFFFF"/>
                </a:solidFill>
                <a:latin typeface="Emblema One"/>
              </a:rPr>
              <a:t> </a:t>
            </a:r>
            <a:r>
              <a:rPr lang="en-US" sz="2400" dirty="0" err="1">
                <a:solidFill>
                  <a:srgbClr val="FFFFFF"/>
                </a:solidFill>
                <a:latin typeface="Emblema One"/>
              </a:rPr>
              <a:t>według</a:t>
            </a:r>
            <a:r>
              <a:rPr lang="en-US" sz="2400" dirty="0">
                <a:solidFill>
                  <a:srgbClr val="FFFFFF"/>
                </a:solidFill>
                <a:latin typeface="Emblema One"/>
              </a:rPr>
              <a:t> </a:t>
            </a:r>
            <a:r>
              <a:rPr lang="en-US" sz="2400" dirty="0" err="1">
                <a:solidFill>
                  <a:srgbClr val="FFFFFF"/>
                </a:solidFill>
                <a:latin typeface="Emblema One"/>
              </a:rPr>
              <a:t>pewnego</a:t>
            </a:r>
            <a:r>
              <a:rPr lang="en-US" sz="2400" dirty="0">
                <a:solidFill>
                  <a:srgbClr val="FFFFFF"/>
                </a:solidFill>
                <a:latin typeface="Emblema One"/>
              </a:rPr>
              <a:t> </a:t>
            </a:r>
            <a:r>
              <a:rPr lang="en-US" sz="2400" dirty="0" err="1">
                <a:solidFill>
                  <a:srgbClr val="FFFFFF"/>
                </a:solidFill>
                <a:latin typeface="Emblema One"/>
              </a:rPr>
              <a:t>kryterium</a:t>
            </a:r>
            <a:r>
              <a:rPr lang="en-US" sz="2400" dirty="0">
                <a:solidFill>
                  <a:srgbClr val="FFFFFF"/>
                </a:solidFill>
                <a:latin typeface="Emblema One"/>
              </a:rPr>
              <a:t>, </a:t>
            </a:r>
            <a:r>
              <a:rPr lang="en-US" sz="2400" dirty="0" err="1">
                <a:solidFill>
                  <a:srgbClr val="FFFFFF"/>
                </a:solidFill>
                <a:latin typeface="Emblema One"/>
              </a:rPr>
              <a:t>wzdłuż</a:t>
            </a:r>
            <a:r>
              <a:rPr lang="en-US" sz="2400" dirty="0">
                <a:solidFill>
                  <a:srgbClr val="FFFFFF"/>
                </a:solidFill>
                <a:latin typeface="Emblema One"/>
              </a:rPr>
              <a:t> </a:t>
            </a:r>
            <a:r>
              <a:rPr lang="en-US" sz="2400" dirty="0" err="1">
                <a:solidFill>
                  <a:srgbClr val="FFFFFF"/>
                </a:solidFill>
                <a:latin typeface="Emblema One"/>
              </a:rPr>
              <a:t>wierszy</a:t>
            </a:r>
            <a:r>
              <a:rPr lang="en-US" sz="2400" dirty="0">
                <a:solidFill>
                  <a:srgbClr val="FFFFFF"/>
                </a:solidFill>
                <a:latin typeface="Emblema One"/>
              </a:rPr>
              <a:t> </a:t>
            </a:r>
            <a:r>
              <a:rPr lang="en-US" sz="2400" dirty="0" err="1">
                <a:solidFill>
                  <a:srgbClr val="FFFFFF"/>
                </a:solidFill>
                <a:latin typeface="Emblema One"/>
              </a:rPr>
              <a:t>lub</a:t>
            </a:r>
            <a:r>
              <a:rPr lang="en-US" sz="2400" dirty="0">
                <a:solidFill>
                  <a:srgbClr val="FFFFFF"/>
                </a:solidFill>
                <a:latin typeface="Emblema One"/>
              </a:rPr>
              <a:t> </a:t>
            </a:r>
            <a:r>
              <a:rPr lang="en-US" sz="2400" dirty="0" err="1">
                <a:solidFill>
                  <a:srgbClr val="FFFFFF"/>
                </a:solidFill>
                <a:latin typeface="Emblema One"/>
              </a:rPr>
              <a:t>kolumn</a:t>
            </a:r>
            <a:r>
              <a:rPr lang="en-US" sz="2400" dirty="0">
                <a:solidFill>
                  <a:srgbClr val="FFFFFF"/>
                </a:solidFill>
                <a:latin typeface="Emblema One"/>
              </a:rPr>
              <a:t>. </a:t>
            </a:r>
            <a:r>
              <a:rPr lang="en-US" sz="2400" dirty="0" err="1">
                <a:solidFill>
                  <a:srgbClr val="FFFFFF"/>
                </a:solidFill>
                <a:latin typeface="Emblema One"/>
              </a:rPr>
              <a:t>Następnie</a:t>
            </a:r>
            <a:r>
              <a:rPr lang="en-US" sz="2400" dirty="0">
                <a:solidFill>
                  <a:srgbClr val="FFFFFF"/>
                </a:solidFill>
                <a:latin typeface="Emblema One"/>
              </a:rPr>
              <a:t> </a:t>
            </a:r>
            <a:r>
              <a:rPr lang="en-US" sz="2400" dirty="0" err="1">
                <a:solidFill>
                  <a:srgbClr val="FFFFFF"/>
                </a:solidFill>
                <a:latin typeface="Emblema One"/>
              </a:rPr>
              <a:t>na</a:t>
            </a:r>
            <a:r>
              <a:rPr lang="en-US" sz="2400" dirty="0">
                <a:solidFill>
                  <a:srgbClr val="FFFFFF"/>
                </a:solidFill>
                <a:latin typeface="Emblema One"/>
              </a:rPr>
              <a:t> </a:t>
            </a:r>
            <a:r>
              <a:rPr lang="en-US" sz="2400" dirty="0" err="1">
                <a:solidFill>
                  <a:srgbClr val="FFFFFF"/>
                </a:solidFill>
                <a:latin typeface="Emblema One"/>
              </a:rPr>
              <a:t>grupach</a:t>
            </a:r>
            <a:r>
              <a:rPr lang="en-US" sz="2400" dirty="0">
                <a:solidFill>
                  <a:srgbClr val="FFFFFF"/>
                </a:solidFill>
                <a:latin typeface="Emblema One"/>
              </a:rPr>
              <a:t> </a:t>
            </a:r>
            <a:r>
              <a:rPr lang="en-US" sz="2400" dirty="0" err="1">
                <a:solidFill>
                  <a:srgbClr val="FFFFFF"/>
                </a:solidFill>
                <a:latin typeface="Emblema One"/>
              </a:rPr>
              <a:t>wykonywane</a:t>
            </a:r>
            <a:r>
              <a:rPr lang="en-US" sz="2400" dirty="0">
                <a:solidFill>
                  <a:srgbClr val="FFFFFF"/>
                </a:solidFill>
                <a:latin typeface="Emblema One"/>
              </a:rPr>
              <a:t> </a:t>
            </a:r>
            <a:r>
              <a:rPr lang="en-US" sz="2400" dirty="0" err="1">
                <a:solidFill>
                  <a:srgbClr val="FFFFFF"/>
                </a:solidFill>
                <a:latin typeface="Emblema One"/>
              </a:rPr>
              <a:t>są</a:t>
            </a:r>
            <a:r>
              <a:rPr lang="en-US" sz="2400" dirty="0">
                <a:solidFill>
                  <a:srgbClr val="FFFFFF"/>
                </a:solidFill>
                <a:latin typeface="Emblema One"/>
              </a:rPr>
              <a:t> </a:t>
            </a:r>
            <a:r>
              <a:rPr lang="en-US" sz="2400" dirty="0" err="1">
                <a:solidFill>
                  <a:srgbClr val="FFFFFF"/>
                </a:solidFill>
                <a:latin typeface="Emblema One"/>
              </a:rPr>
              <a:t>funkcję</a:t>
            </a:r>
            <a:r>
              <a:rPr lang="en-US" sz="2400" dirty="0">
                <a:solidFill>
                  <a:srgbClr val="FFFFFF"/>
                </a:solidFill>
                <a:latin typeface="Emblema One"/>
              </a:rPr>
              <a:t>, </a:t>
            </a:r>
            <a:r>
              <a:rPr lang="en-US" sz="2400" dirty="0" err="1">
                <a:solidFill>
                  <a:srgbClr val="FFFFFF"/>
                </a:solidFill>
                <a:latin typeface="Emblema One"/>
              </a:rPr>
              <a:t>które</a:t>
            </a:r>
            <a:r>
              <a:rPr lang="en-US" sz="2400" dirty="0">
                <a:solidFill>
                  <a:srgbClr val="FFFFFF"/>
                </a:solidFill>
                <a:latin typeface="Emblema One"/>
              </a:rPr>
              <a:t> </a:t>
            </a:r>
            <a:r>
              <a:rPr lang="en-US" sz="2400" dirty="0" err="1">
                <a:solidFill>
                  <a:srgbClr val="FFFFFF"/>
                </a:solidFill>
                <a:latin typeface="Emblema One"/>
              </a:rPr>
              <a:t>tworzą</a:t>
            </a:r>
            <a:r>
              <a:rPr lang="en-US" sz="2400" dirty="0">
                <a:solidFill>
                  <a:srgbClr val="FFFFFF"/>
                </a:solidFill>
                <a:latin typeface="Emblema One"/>
              </a:rPr>
              <a:t> </a:t>
            </a:r>
            <a:r>
              <a:rPr lang="en-US" sz="2400" dirty="0" err="1">
                <a:solidFill>
                  <a:srgbClr val="FFFFFF"/>
                </a:solidFill>
                <a:latin typeface="Emblema One"/>
              </a:rPr>
              <a:t>nowe</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a:t>
            </a:r>
            <a:r>
              <a:rPr lang="pl-PL" sz="2400" dirty="0">
                <a:solidFill>
                  <a:srgbClr val="FFFFFF"/>
                </a:solidFill>
                <a:latin typeface="Emblema One"/>
              </a:rPr>
              <a:t>Ostatecznie wszystkie </a:t>
            </a:r>
            <a:r>
              <a:rPr lang="en-US" sz="2400" dirty="0" err="1">
                <a:solidFill>
                  <a:srgbClr val="FFFFFF"/>
                </a:solidFill>
                <a:latin typeface="Emblema One"/>
              </a:rPr>
              <a:t>zwrócone</a:t>
            </a:r>
            <a:r>
              <a:rPr lang="en-US" sz="2400" dirty="0">
                <a:solidFill>
                  <a:srgbClr val="FFFFFF"/>
                </a:solidFill>
                <a:latin typeface="Emblema One"/>
              </a:rPr>
              <a:t> </a:t>
            </a:r>
            <a:r>
              <a:rPr lang="en-US" sz="2400" dirty="0" err="1">
                <a:solidFill>
                  <a:srgbClr val="FFFFFF"/>
                </a:solidFill>
                <a:latin typeface="Emblema One"/>
              </a:rPr>
              <a:t>wartości</a:t>
            </a:r>
            <a:r>
              <a:rPr lang="en-US" sz="2400" dirty="0">
                <a:solidFill>
                  <a:srgbClr val="FFFFFF"/>
                </a:solidFill>
                <a:latin typeface="Emblema One"/>
              </a:rPr>
              <a:t> </a:t>
            </a:r>
            <a:r>
              <a:rPr lang="pl-PL" sz="2400" dirty="0">
                <a:solidFill>
                  <a:srgbClr val="FFFFFF"/>
                </a:solidFill>
                <a:latin typeface="Emblema One"/>
              </a:rPr>
              <a:t>łączone są ponownie </a:t>
            </a:r>
            <a:r>
              <a:rPr lang="en-US" sz="2400" dirty="0">
                <a:solidFill>
                  <a:srgbClr val="FFFFFF"/>
                </a:solidFill>
                <a:latin typeface="Emblema One"/>
              </a:rPr>
              <a:t>w </a:t>
            </a:r>
            <a:r>
              <a:rPr lang="en-US" sz="2400" dirty="0" err="1">
                <a:solidFill>
                  <a:srgbClr val="FFFFFF"/>
                </a:solidFill>
                <a:latin typeface="Emblema One"/>
              </a:rPr>
              <a:t>strukturę</a:t>
            </a:r>
            <a:r>
              <a:rPr lang="en-US" sz="2400" dirty="0">
                <a:solidFill>
                  <a:srgbClr val="FFFFFF"/>
                </a:solidFill>
                <a:latin typeface="Emblema One"/>
              </a:rPr>
              <a:t> </a:t>
            </a:r>
            <a:r>
              <a:rPr lang="en-US" sz="2400" dirty="0" err="1">
                <a:solidFill>
                  <a:srgbClr val="FFFFFF"/>
                </a:solidFill>
                <a:latin typeface="Emblema One"/>
              </a:rPr>
              <a:t>danych</a:t>
            </a:r>
            <a:r>
              <a:rPr lang="en-US" sz="2400" dirty="0">
                <a:solidFill>
                  <a:srgbClr val="FFFFFF"/>
                </a:solidFill>
                <a:latin typeface="Emblema One"/>
              </a:rPr>
              <a:t>.</a:t>
            </a:r>
          </a:p>
        </p:txBody>
      </p:sp>
      <p:sp>
        <p:nvSpPr>
          <p:cNvPr id="11" name="TextBox 11"/>
          <p:cNvSpPr txBox="1"/>
          <p:nvPr/>
        </p:nvSpPr>
        <p:spPr>
          <a:xfrm>
            <a:off x="3537569" y="5059811"/>
            <a:ext cx="8496300" cy="405765"/>
          </a:xfrm>
          <a:prstGeom prst="rect">
            <a:avLst/>
          </a:prstGeom>
        </p:spPr>
        <p:txBody>
          <a:bodyPr lIns="0" tIns="0" rIns="0" bIns="0" rtlCol="0" anchor="t">
            <a:spAutoFit/>
          </a:bodyPr>
          <a:lstStyle/>
          <a:p>
            <a:pPr>
              <a:lnSpc>
                <a:spcPts val="3359"/>
              </a:lnSpc>
            </a:pPr>
            <a:r>
              <a:rPr lang="en-US" sz="2400">
                <a:solidFill>
                  <a:srgbClr val="FFFFFF"/>
                </a:solidFill>
                <a:latin typeface="Emblema One"/>
              </a:rPr>
              <a:t>możemy używać wielu kluczy naraz</a:t>
            </a:r>
          </a:p>
        </p:txBody>
      </p:sp>
      <p:pic>
        <p:nvPicPr>
          <p:cNvPr id="12" name="Picture 12"/>
          <p:cNvPicPr>
            <a:picLocks noChangeAspect="1"/>
          </p:cNvPicPr>
          <p:nvPr/>
        </p:nvPicPr>
        <p:blipFill>
          <a:blip r:embed="rId6"/>
          <a:srcRect/>
          <a:stretch>
            <a:fillRect/>
          </a:stretch>
        </p:blipFill>
        <p:spPr>
          <a:xfrm>
            <a:off x="10097664" y="5192576"/>
            <a:ext cx="1400002" cy="273000"/>
          </a:xfrm>
          <a:prstGeom prst="rect">
            <a:avLst/>
          </a:prstGeom>
        </p:spPr>
      </p:pic>
      <p:sp>
        <p:nvSpPr>
          <p:cNvPr id="13" name="TextBox 13"/>
          <p:cNvSpPr txBox="1"/>
          <p:nvPr/>
        </p:nvSpPr>
        <p:spPr>
          <a:xfrm>
            <a:off x="3695344" y="6692988"/>
            <a:ext cx="6560094" cy="16630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grupowanie możemy przeprowadzać bezpośrednio na obiekcie </a:t>
            </a:r>
            <a:r>
              <a:rPr lang="en-US" sz="2400">
                <a:solidFill>
                  <a:srgbClr val="38B6FF"/>
                </a:solidFill>
                <a:latin typeface="Emblema One"/>
              </a:rPr>
              <a:t>DataFrame</a:t>
            </a:r>
            <a:r>
              <a:rPr lang="en-US" sz="2400">
                <a:solidFill>
                  <a:srgbClr val="FFFFFF"/>
                </a:solidFill>
                <a:latin typeface="Emblema One"/>
              </a:rPr>
              <a:t> przy użyciu metody </a:t>
            </a:r>
            <a:r>
              <a:rPr lang="en-US" sz="2400">
                <a:solidFill>
                  <a:srgbClr val="38B6FF"/>
                </a:solidFill>
                <a:latin typeface="Emblema One"/>
              </a:rPr>
              <a:t>groupby()</a:t>
            </a:r>
          </a:p>
        </p:txBody>
      </p:sp>
      <p:pic>
        <p:nvPicPr>
          <p:cNvPr id="14" name="Picture 14"/>
          <p:cNvPicPr>
            <a:picLocks noChangeAspect="1"/>
          </p:cNvPicPr>
          <p:nvPr/>
        </p:nvPicPr>
        <p:blipFill>
          <a:blip r:embed="rId6"/>
          <a:srcRect/>
          <a:stretch>
            <a:fillRect/>
          </a:stretch>
        </p:blipFill>
        <p:spPr>
          <a:xfrm>
            <a:off x="10097664" y="7411833"/>
            <a:ext cx="1400002" cy="27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grpSp>
        <p:nvGrpSpPr>
          <p:cNvPr id="4" name="Group 4"/>
          <p:cNvGrpSpPr/>
          <p:nvPr/>
        </p:nvGrpSpPr>
        <p:grpSpPr>
          <a:xfrm>
            <a:off x="274193" y="201797"/>
            <a:ext cx="16285299" cy="826903"/>
            <a:chOff x="0" y="0"/>
            <a:chExt cx="21713732" cy="1102537"/>
          </a:xfrm>
        </p:grpSpPr>
        <p:sp>
          <p:nvSpPr>
            <p:cNvPr id="5" name="AutoShape 5"/>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6" name="TextBox 6"/>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Iteracja po grupach</a:t>
              </a:r>
            </a:p>
          </p:txBody>
        </p:sp>
      </p:grpSp>
      <p:sp>
        <p:nvSpPr>
          <p:cNvPr id="7" name="Freeform 7"/>
          <p:cNvSpPr/>
          <p:nvPr/>
        </p:nvSpPr>
        <p:spPr>
          <a:xfrm>
            <a:off x="3229190" y="1636355"/>
            <a:ext cx="10375305" cy="7014291"/>
          </a:xfrm>
          <a:custGeom>
            <a:avLst/>
            <a:gdLst/>
            <a:ahLst/>
            <a:cxnLst/>
            <a:rect l="l" t="t" r="r" b="b"/>
            <a:pathLst>
              <a:path w="10375305" h="7014291">
                <a:moveTo>
                  <a:pt x="0" y="0"/>
                </a:moveTo>
                <a:lnTo>
                  <a:pt x="10375305" y="0"/>
                </a:lnTo>
                <a:lnTo>
                  <a:pt x="10375305" y="7014290"/>
                </a:lnTo>
                <a:lnTo>
                  <a:pt x="0" y="7014290"/>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8" name="Picture 8"/>
          <p:cNvPicPr>
            <a:picLocks noChangeAspect="1"/>
          </p:cNvPicPr>
          <p:nvPr/>
        </p:nvPicPr>
        <p:blipFill>
          <a:blip r:embed="rId5"/>
          <a:srcRect/>
          <a:stretch>
            <a:fillRect/>
          </a:stretch>
        </p:blipFill>
        <p:spPr>
          <a:xfrm rot="7166169">
            <a:off x="7609824" y="768593"/>
            <a:ext cx="1614037" cy="1735524"/>
          </a:xfrm>
          <a:prstGeom prst="rect">
            <a:avLst/>
          </a:prstGeom>
        </p:spPr>
      </p:pic>
      <p:sp>
        <p:nvSpPr>
          <p:cNvPr id="9" name="TextBox 9"/>
          <p:cNvSpPr txBox="1"/>
          <p:nvPr/>
        </p:nvSpPr>
        <p:spPr>
          <a:xfrm>
            <a:off x="9773121" y="567623"/>
            <a:ext cx="6659297"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wartości powiązane z danymi kluczami</a:t>
            </a:r>
          </a:p>
        </p:txBody>
      </p:sp>
      <p:pic>
        <p:nvPicPr>
          <p:cNvPr id="10" name="Picture 10"/>
          <p:cNvPicPr>
            <a:picLocks noChangeAspect="1"/>
          </p:cNvPicPr>
          <p:nvPr/>
        </p:nvPicPr>
        <p:blipFill>
          <a:blip r:embed="rId6"/>
          <a:srcRect/>
          <a:stretch>
            <a:fillRect/>
          </a:stretch>
        </p:blipFill>
        <p:spPr>
          <a:xfrm rot="-1016978">
            <a:off x="3365061" y="2374659"/>
            <a:ext cx="1908553" cy="333997"/>
          </a:xfrm>
          <a:prstGeom prst="rect">
            <a:avLst/>
          </a:prstGeom>
        </p:spPr>
      </p:pic>
      <p:sp>
        <p:nvSpPr>
          <p:cNvPr id="11" name="TextBox 11"/>
          <p:cNvSpPr txBox="1"/>
          <p:nvPr/>
        </p:nvSpPr>
        <p:spPr>
          <a:xfrm>
            <a:off x="135691" y="2931978"/>
            <a:ext cx="3808095" cy="8248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krotka zawierająca klucze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4494633">
            <a:off x="7828277" y="9031944"/>
            <a:ext cx="2604581" cy="2467841"/>
          </a:xfrm>
          <a:custGeom>
            <a:avLst/>
            <a:gdLst/>
            <a:ahLst/>
            <a:cxnLst/>
            <a:rect l="l" t="t" r="r" b="b"/>
            <a:pathLst>
              <a:path w="2604581" h="2467841">
                <a:moveTo>
                  <a:pt x="0" y="0"/>
                </a:moveTo>
                <a:lnTo>
                  <a:pt x="2604581" y="0"/>
                </a:lnTo>
                <a:lnTo>
                  <a:pt x="2604581" y="2467841"/>
                </a:lnTo>
                <a:lnTo>
                  <a:pt x="0" y="2467841"/>
                </a:lnTo>
                <a:lnTo>
                  <a:pt x="0" y="0"/>
                </a:lnTo>
                <a:close/>
              </a:path>
            </a:pathLst>
          </a:custGeom>
          <a:blipFill>
            <a:blip r:embed="rId2"/>
            <a:stretch>
              <a:fillRect/>
            </a:stretch>
          </a:blipFill>
        </p:spPr>
        <p:txBody>
          <a:bodyPr/>
          <a:lstStyle/>
          <a:p>
            <a:endParaRPr lang="pl-PL"/>
          </a:p>
        </p:txBody>
      </p:sp>
      <p:sp>
        <p:nvSpPr>
          <p:cNvPr id="3" name="Freeform 3"/>
          <p:cNvSpPr/>
          <p:nvPr/>
        </p:nvSpPr>
        <p:spPr>
          <a:xfrm rot="-9088749">
            <a:off x="1631143" y="-2578373"/>
            <a:ext cx="3903561" cy="3698625"/>
          </a:xfrm>
          <a:custGeom>
            <a:avLst/>
            <a:gdLst/>
            <a:ahLst/>
            <a:cxnLst/>
            <a:rect l="l" t="t" r="r" b="b"/>
            <a:pathLst>
              <a:path w="3903561" h="3698625">
                <a:moveTo>
                  <a:pt x="0" y="0"/>
                </a:moveTo>
                <a:lnTo>
                  <a:pt x="3903562" y="0"/>
                </a:lnTo>
                <a:lnTo>
                  <a:pt x="3903562" y="3698625"/>
                </a:lnTo>
                <a:lnTo>
                  <a:pt x="0" y="3698625"/>
                </a:lnTo>
                <a:lnTo>
                  <a:pt x="0" y="0"/>
                </a:lnTo>
                <a:close/>
              </a:path>
            </a:pathLst>
          </a:custGeom>
          <a:blipFill>
            <a:blip r:embed="rId2"/>
            <a:stretch>
              <a:fillRect/>
            </a:stretch>
          </a:blipFill>
        </p:spPr>
        <p:txBody>
          <a:bodyPr/>
          <a:lstStyle/>
          <a:p>
            <a:endParaRPr lang="pl-PL"/>
          </a:p>
        </p:txBody>
      </p:sp>
      <p:sp>
        <p:nvSpPr>
          <p:cNvPr id="4" name="Freeform 4"/>
          <p:cNvSpPr/>
          <p:nvPr/>
        </p:nvSpPr>
        <p:spPr>
          <a:xfrm rot="313119">
            <a:off x="-4260956" y="4238960"/>
            <a:ext cx="8275792" cy="7913726"/>
          </a:xfrm>
          <a:custGeom>
            <a:avLst/>
            <a:gdLst/>
            <a:ahLst/>
            <a:cxnLst/>
            <a:rect l="l" t="t" r="r" b="b"/>
            <a:pathLst>
              <a:path w="8275792" h="7913726">
                <a:moveTo>
                  <a:pt x="0" y="0"/>
                </a:moveTo>
                <a:lnTo>
                  <a:pt x="8275792" y="0"/>
                </a:lnTo>
                <a:lnTo>
                  <a:pt x="8275792" y="7913726"/>
                </a:lnTo>
                <a:lnTo>
                  <a:pt x="0" y="7913726"/>
                </a:lnTo>
                <a:lnTo>
                  <a:pt x="0" y="0"/>
                </a:lnTo>
                <a:close/>
              </a:path>
            </a:pathLst>
          </a:custGeom>
          <a:blipFill>
            <a:blip r:embed="rId3">
              <a:alphaModFix amt="57000"/>
            </a:blip>
            <a:stretch>
              <a:fillRect/>
            </a:stretch>
          </a:blipFill>
        </p:spPr>
        <p:txBody>
          <a:bodyPr/>
          <a:lstStyle/>
          <a:p>
            <a:endParaRPr lang="pl-PL"/>
          </a:p>
        </p:txBody>
      </p:sp>
      <p:sp>
        <p:nvSpPr>
          <p:cNvPr id="5" name="Freeform 5"/>
          <p:cNvSpPr/>
          <p:nvPr/>
        </p:nvSpPr>
        <p:spPr>
          <a:xfrm rot="965189">
            <a:off x="11239029" y="-3141539"/>
            <a:ext cx="7824542" cy="6963843"/>
          </a:xfrm>
          <a:custGeom>
            <a:avLst/>
            <a:gdLst/>
            <a:ahLst/>
            <a:cxnLst/>
            <a:rect l="l" t="t" r="r" b="b"/>
            <a:pathLst>
              <a:path w="7824542" h="6963843">
                <a:moveTo>
                  <a:pt x="0" y="0"/>
                </a:moveTo>
                <a:lnTo>
                  <a:pt x="7824542" y="0"/>
                </a:lnTo>
                <a:lnTo>
                  <a:pt x="7824542" y="6963842"/>
                </a:lnTo>
                <a:lnTo>
                  <a:pt x="0" y="6963842"/>
                </a:lnTo>
                <a:lnTo>
                  <a:pt x="0" y="0"/>
                </a:lnTo>
                <a:close/>
              </a:path>
            </a:pathLst>
          </a:custGeom>
          <a:blipFill>
            <a:blip r:embed="rId4">
              <a:alphaModFix amt="68000"/>
            </a:blip>
            <a:stretch>
              <a:fillRect/>
            </a:stretch>
          </a:blipFill>
        </p:spPr>
        <p:txBody>
          <a:bodyPr/>
          <a:lstStyle/>
          <a:p>
            <a:endParaRPr lang="pl-PL"/>
          </a:p>
        </p:txBody>
      </p:sp>
      <p:sp>
        <p:nvSpPr>
          <p:cNvPr id="6" name="Freeform 6"/>
          <p:cNvSpPr/>
          <p:nvPr/>
        </p:nvSpPr>
        <p:spPr>
          <a:xfrm rot="1207755">
            <a:off x="13218087" y="5225672"/>
            <a:ext cx="6135171" cy="7102948"/>
          </a:xfrm>
          <a:custGeom>
            <a:avLst/>
            <a:gdLst/>
            <a:ahLst/>
            <a:cxnLst/>
            <a:rect l="l" t="t" r="r" b="b"/>
            <a:pathLst>
              <a:path w="6135171" h="7102948">
                <a:moveTo>
                  <a:pt x="0" y="0"/>
                </a:moveTo>
                <a:lnTo>
                  <a:pt x="6135171" y="0"/>
                </a:lnTo>
                <a:lnTo>
                  <a:pt x="6135171" y="7102948"/>
                </a:lnTo>
                <a:lnTo>
                  <a:pt x="0" y="7102948"/>
                </a:lnTo>
                <a:lnTo>
                  <a:pt x="0" y="0"/>
                </a:lnTo>
                <a:close/>
              </a:path>
            </a:pathLst>
          </a:custGeom>
          <a:blipFill>
            <a:blip r:embed="rId5"/>
            <a:stretch>
              <a:fillRect/>
            </a:stretch>
          </a:blipFill>
        </p:spPr>
        <p:txBody>
          <a:bodyPr/>
          <a:lstStyle/>
          <a:p>
            <a:endParaRPr lang="pl-PL"/>
          </a:p>
        </p:txBody>
      </p:sp>
      <p:grpSp>
        <p:nvGrpSpPr>
          <p:cNvPr id="7" name="Group 7"/>
          <p:cNvGrpSpPr/>
          <p:nvPr/>
        </p:nvGrpSpPr>
        <p:grpSpPr>
          <a:xfrm>
            <a:off x="274193" y="201797"/>
            <a:ext cx="16285299" cy="826903"/>
            <a:chOff x="0" y="0"/>
            <a:chExt cx="21713732" cy="1102537"/>
          </a:xfrm>
        </p:grpSpPr>
        <p:sp>
          <p:nvSpPr>
            <p:cNvPr id="8" name="AutoShape 8"/>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9" name="TextBox 9"/>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Wybieranie kolumn</a:t>
              </a:r>
            </a:p>
          </p:txBody>
        </p:sp>
      </p:grpSp>
      <p:sp>
        <p:nvSpPr>
          <p:cNvPr id="10" name="Freeform 10"/>
          <p:cNvSpPr/>
          <p:nvPr/>
        </p:nvSpPr>
        <p:spPr>
          <a:xfrm>
            <a:off x="5173550" y="2537070"/>
            <a:ext cx="12642604" cy="5868952"/>
          </a:xfrm>
          <a:custGeom>
            <a:avLst/>
            <a:gdLst/>
            <a:ahLst/>
            <a:cxnLst/>
            <a:rect l="l" t="t" r="r" b="b"/>
            <a:pathLst>
              <a:path w="12642604" h="5868952">
                <a:moveTo>
                  <a:pt x="0" y="0"/>
                </a:moveTo>
                <a:lnTo>
                  <a:pt x="12642604" y="0"/>
                </a:lnTo>
                <a:lnTo>
                  <a:pt x="12642604" y="5868952"/>
                </a:lnTo>
                <a:lnTo>
                  <a:pt x="0" y="5868952"/>
                </a:lnTo>
                <a:lnTo>
                  <a:pt x="0" y="0"/>
                </a:lnTo>
                <a:close/>
              </a:path>
            </a:pathLst>
          </a:custGeom>
          <a:blipFill>
            <a:blip r:embed="rId6"/>
            <a:stretch>
              <a:fillRect/>
            </a:stretch>
          </a:blipFill>
          <a:ln w="38100" cap="sq">
            <a:solidFill>
              <a:srgbClr val="FFFFFF"/>
            </a:solidFill>
            <a:prstDash val="solid"/>
            <a:miter/>
          </a:ln>
        </p:spPr>
        <p:txBody>
          <a:bodyPr/>
          <a:lstStyle/>
          <a:p>
            <a:endParaRPr lang="pl-PL"/>
          </a:p>
        </p:txBody>
      </p:sp>
      <p:pic>
        <p:nvPicPr>
          <p:cNvPr id="11" name="Picture 11"/>
          <p:cNvPicPr>
            <a:picLocks noChangeAspect="1"/>
          </p:cNvPicPr>
          <p:nvPr/>
        </p:nvPicPr>
        <p:blipFill>
          <a:blip r:embed="rId7"/>
          <a:srcRect/>
          <a:stretch>
            <a:fillRect/>
          </a:stretch>
        </p:blipFill>
        <p:spPr>
          <a:xfrm rot="-2390596">
            <a:off x="4198237" y="2335847"/>
            <a:ext cx="1614037" cy="1735524"/>
          </a:xfrm>
          <a:prstGeom prst="rect">
            <a:avLst/>
          </a:prstGeom>
        </p:spPr>
      </p:pic>
      <p:sp>
        <p:nvSpPr>
          <p:cNvPr id="12" name="TextBox 12"/>
          <p:cNvSpPr txBox="1"/>
          <p:nvPr/>
        </p:nvSpPr>
        <p:spPr>
          <a:xfrm>
            <a:off x="510968" y="1588846"/>
            <a:ext cx="4662582" cy="12439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oba sposoby wyboru kolumn do grupowania są poprawne i używane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199663">
            <a:off x="4111359" y="-3364814"/>
            <a:ext cx="9366851" cy="8957051"/>
          </a:xfrm>
          <a:custGeom>
            <a:avLst/>
            <a:gdLst/>
            <a:ahLst/>
            <a:cxnLst/>
            <a:rect l="l" t="t" r="r" b="b"/>
            <a:pathLst>
              <a:path w="9366851" h="8957051">
                <a:moveTo>
                  <a:pt x="0" y="0"/>
                </a:moveTo>
                <a:lnTo>
                  <a:pt x="9366851" y="0"/>
                </a:lnTo>
                <a:lnTo>
                  <a:pt x="9366851" y="8957051"/>
                </a:lnTo>
                <a:lnTo>
                  <a:pt x="0" y="8957051"/>
                </a:lnTo>
                <a:lnTo>
                  <a:pt x="0" y="0"/>
                </a:lnTo>
                <a:close/>
              </a:path>
            </a:pathLst>
          </a:custGeom>
          <a:blipFill>
            <a:blip r:embed="rId2"/>
            <a:stretch>
              <a:fillRect/>
            </a:stretch>
          </a:blipFill>
        </p:spPr>
        <p:txBody>
          <a:bodyPr/>
          <a:lstStyle/>
          <a:p>
            <a:endParaRPr lang="pl-PL"/>
          </a:p>
        </p:txBody>
      </p:sp>
      <p:sp>
        <p:nvSpPr>
          <p:cNvPr id="3" name="Freeform 3"/>
          <p:cNvSpPr/>
          <p:nvPr/>
        </p:nvSpPr>
        <p:spPr>
          <a:xfrm rot="-2715964">
            <a:off x="14635296" y="2779072"/>
            <a:ext cx="2207918" cy="2092002"/>
          </a:xfrm>
          <a:custGeom>
            <a:avLst/>
            <a:gdLst/>
            <a:ahLst/>
            <a:cxnLst/>
            <a:rect l="l" t="t" r="r" b="b"/>
            <a:pathLst>
              <a:path w="2207918" h="2092002">
                <a:moveTo>
                  <a:pt x="0" y="0"/>
                </a:moveTo>
                <a:lnTo>
                  <a:pt x="2207918" y="0"/>
                </a:lnTo>
                <a:lnTo>
                  <a:pt x="2207918" y="2092003"/>
                </a:lnTo>
                <a:lnTo>
                  <a:pt x="0" y="2092003"/>
                </a:lnTo>
                <a:lnTo>
                  <a:pt x="0" y="0"/>
                </a:lnTo>
                <a:close/>
              </a:path>
            </a:pathLst>
          </a:custGeom>
          <a:blipFill>
            <a:blip r:embed="rId3"/>
            <a:stretch>
              <a:fillRect/>
            </a:stretch>
          </a:blipFill>
        </p:spPr>
        <p:txBody>
          <a:bodyPr/>
          <a:lstStyle/>
          <a:p>
            <a:endParaRPr lang="pl-PL"/>
          </a:p>
        </p:txBody>
      </p:sp>
      <p:sp>
        <p:nvSpPr>
          <p:cNvPr id="4" name="Freeform 4"/>
          <p:cNvSpPr/>
          <p:nvPr/>
        </p:nvSpPr>
        <p:spPr>
          <a:xfrm rot="-394911">
            <a:off x="16125490" y="7311630"/>
            <a:ext cx="5163362" cy="4892285"/>
          </a:xfrm>
          <a:custGeom>
            <a:avLst/>
            <a:gdLst/>
            <a:ahLst/>
            <a:cxnLst/>
            <a:rect l="l" t="t" r="r" b="b"/>
            <a:pathLst>
              <a:path w="5163362" h="4892285">
                <a:moveTo>
                  <a:pt x="0" y="0"/>
                </a:moveTo>
                <a:lnTo>
                  <a:pt x="5163361" y="0"/>
                </a:lnTo>
                <a:lnTo>
                  <a:pt x="5163361" y="4892285"/>
                </a:lnTo>
                <a:lnTo>
                  <a:pt x="0" y="4892285"/>
                </a:lnTo>
                <a:lnTo>
                  <a:pt x="0" y="0"/>
                </a:lnTo>
                <a:close/>
              </a:path>
            </a:pathLst>
          </a:custGeom>
          <a:blipFill>
            <a:blip r:embed="rId3"/>
            <a:stretch>
              <a:fillRect/>
            </a:stretch>
          </a:blipFill>
        </p:spPr>
        <p:txBody>
          <a:bodyPr/>
          <a:lstStyle/>
          <a:p>
            <a:endParaRPr lang="pl-PL"/>
          </a:p>
        </p:txBody>
      </p:sp>
      <p:grpSp>
        <p:nvGrpSpPr>
          <p:cNvPr id="5" name="Group 5"/>
          <p:cNvGrpSpPr/>
          <p:nvPr/>
        </p:nvGrpSpPr>
        <p:grpSpPr>
          <a:xfrm>
            <a:off x="274193" y="201797"/>
            <a:ext cx="16285299" cy="826903"/>
            <a:chOff x="0" y="0"/>
            <a:chExt cx="21713732" cy="1102537"/>
          </a:xfrm>
        </p:grpSpPr>
        <p:sp>
          <p:nvSpPr>
            <p:cNvPr id="6" name="AutoShape 6"/>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7" name="TextBox 7"/>
            <p:cNvSpPr txBox="1"/>
            <p:nvPr/>
          </p:nvSpPr>
          <p:spPr>
            <a:xfrm>
              <a:off x="0" y="-85725"/>
              <a:ext cx="21713732" cy="934085"/>
            </a:xfrm>
            <a:prstGeom prst="rect">
              <a:avLst/>
            </a:prstGeom>
          </p:spPr>
          <p:txBody>
            <a:bodyPr lIns="0" tIns="0" rIns="0" bIns="0" rtlCol="0" anchor="t">
              <a:spAutoFit/>
            </a:bodyPr>
            <a:lstStyle/>
            <a:p>
              <a:pPr>
                <a:lnSpc>
                  <a:spcPts val="5880"/>
                </a:lnSpc>
              </a:pPr>
              <a:r>
                <a:rPr lang="en-US" sz="4200">
                  <a:solidFill>
                    <a:srgbClr val="FFFFFF"/>
                  </a:solidFill>
                  <a:latin typeface="Emblema One"/>
                </a:rPr>
                <a:t>Pandas - Inne możliwości grupowania</a:t>
              </a:r>
            </a:p>
          </p:txBody>
        </p:sp>
      </p:grpSp>
      <p:sp>
        <p:nvSpPr>
          <p:cNvPr id="8" name="Freeform 8"/>
          <p:cNvSpPr/>
          <p:nvPr/>
        </p:nvSpPr>
        <p:spPr>
          <a:xfrm>
            <a:off x="3765257" y="2072350"/>
            <a:ext cx="9747725" cy="7587614"/>
          </a:xfrm>
          <a:custGeom>
            <a:avLst/>
            <a:gdLst/>
            <a:ahLst/>
            <a:cxnLst/>
            <a:rect l="l" t="t" r="r" b="b"/>
            <a:pathLst>
              <a:path w="9747725" h="7587614">
                <a:moveTo>
                  <a:pt x="0" y="0"/>
                </a:moveTo>
                <a:lnTo>
                  <a:pt x="9747724" y="0"/>
                </a:lnTo>
                <a:lnTo>
                  <a:pt x="9747724" y="7587614"/>
                </a:lnTo>
                <a:lnTo>
                  <a:pt x="0" y="75876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pic>
        <p:nvPicPr>
          <p:cNvPr id="9" name="Picture 9"/>
          <p:cNvPicPr>
            <a:picLocks noChangeAspect="1"/>
          </p:cNvPicPr>
          <p:nvPr/>
        </p:nvPicPr>
        <p:blipFill>
          <a:blip r:embed="rId5"/>
          <a:srcRect/>
          <a:stretch>
            <a:fillRect/>
          </a:stretch>
        </p:blipFill>
        <p:spPr>
          <a:xfrm rot="9622228">
            <a:off x="12232641" y="6784302"/>
            <a:ext cx="1614037" cy="1735524"/>
          </a:xfrm>
          <a:prstGeom prst="rect">
            <a:avLst/>
          </a:prstGeom>
        </p:spPr>
      </p:pic>
      <p:sp>
        <p:nvSpPr>
          <p:cNvPr id="10" name="TextBox 10"/>
          <p:cNvSpPr txBox="1"/>
          <p:nvPr/>
        </p:nvSpPr>
        <p:spPr>
          <a:xfrm>
            <a:off x="14091291" y="7675608"/>
            <a:ext cx="3933342" cy="2153603"/>
          </a:xfrm>
          <a:prstGeom prst="rect">
            <a:avLst/>
          </a:prstGeom>
        </p:spPr>
        <p:txBody>
          <a:bodyPr lIns="0" tIns="0" rIns="0" bIns="0" rtlCol="0" anchor="t">
            <a:spAutoFit/>
          </a:bodyPr>
          <a:lstStyle/>
          <a:p>
            <a:pPr algn="ctr">
              <a:lnSpc>
                <a:spcPts val="3359"/>
              </a:lnSpc>
            </a:pPr>
            <a:r>
              <a:rPr lang="en-US" sz="2400" dirty="0" err="1">
                <a:solidFill>
                  <a:srgbClr val="FFFFFF"/>
                </a:solidFill>
                <a:latin typeface="Emblema One"/>
              </a:rPr>
              <a:t>przekazujemy</a:t>
            </a:r>
            <a:r>
              <a:rPr lang="en-US" sz="2400" dirty="0">
                <a:solidFill>
                  <a:srgbClr val="FFFFFF"/>
                </a:solidFill>
                <a:latin typeface="Emblema One"/>
              </a:rPr>
              <a:t> </a:t>
            </a:r>
            <a:r>
              <a:rPr lang="en-US" sz="2400" dirty="0" err="1">
                <a:solidFill>
                  <a:srgbClr val="FFFFFF"/>
                </a:solidFill>
                <a:latin typeface="Emblema One"/>
              </a:rPr>
              <a:t>słownik</a:t>
            </a:r>
            <a:r>
              <a:rPr lang="en-US" sz="2400" dirty="0">
                <a:solidFill>
                  <a:srgbClr val="FFFFFF"/>
                </a:solidFill>
                <a:latin typeface="Emblema One"/>
              </a:rPr>
              <a:t> do </a:t>
            </a:r>
            <a:r>
              <a:rPr lang="en-US" sz="2400" dirty="0" err="1">
                <a:solidFill>
                  <a:srgbClr val="FFFFFF"/>
                </a:solidFill>
                <a:latin typeface="Emblema One"/>
              </a:rPr>
              <a:t>funkcji</a:t>
            </a:r>
            <a:r>
              <a:rPr lang="en-US" sz="2400" dirty="0">
                <a:solidFill>
                  <a:srgbClr val="FFFFFF"/>
                </a:solidFill>
                <a:latin typeface="Emblema One"/>
              </a:rPr>
              <a:t> </a:t>
            </a:r>
            <a:r>
              <a:rPr lang="en-US" sz="2400" dirty="0" err="1">
                <a:solidFill>
                  <a:srgbClr val="FFFFFF"/>
                </a:solidFill>
                <a:latin typeface="Emblema One"/>
              </a:rPr>
              <a:t>i</a:t>
            </a:r>
            <a:r>
              <a:rPr lang="en-US" sz="2400" dirty="0">
                <a:solidFill>
                  <a:srgbClr val="FFFFFF"/>
                </a:solidFill>
                <a:latin typeface="Emblema One"/>
              </a:rPr>
              <a:t> </a:t>
            </a:r>
            <a:r>
              <a:rPr lang="en-US" sz="2400" dirty="0" err="1">
                <a:solidFill>
                  <a:srgbClr val="FFFFFF"/>
                </a:solidFill>
                <a:latin typeface="Emblema One"/>
              </a:rPr>
              <a:t>dokonujemy</a:t>
            </a:r>
            <a:r>
              <a:rPr lang="en-US" sz="2400" dirty="0">
                <a:solidFill>
                  <a:srgbClr val="FFFFFF"/>
                </a:solidFill>
                <a:latin typeface="Emblema One"/>
              </a:rPr>
              <a:t> </a:t>
            </a:r>
            <a:r>
              <a:rPr lang="en-US" sz="2400" dirty="0" err="1">
                <a:solidFill>
                  <a:srgbClr val="FFFFFF"/>
                </a:solidFill>
                <a:latin typeface="Emblema One"/>
              </a:rPr>
              <a:t>grupowani</a:t>
            </a:r>
            <a:r>
              <a:rPr lang="pl-PL" sz="2400" dirty="0">
                <a:solidFill>
                  <a:srgbClr val="FFFFFF"/>
                </a:solidFill>
                <a:latin typeface="Emblema One"/>
              </a:rPr>
              <a:t>a</a:t>
            </a:r>
            <a:r>
              <a:rPr lang="en-US" sz="2400" dirty="0">
                <a:solidFill>
                  <a:srgbClr val="FFFFFF"/>
                </a:solidFill>
                <a:latin typeface="Emblema One"/>
              </a:rPr>
              <a:t> </a:t>
            </a:r>
            <a:r>
              <a:rPr lang="en-US" sz="2400" dirty="0" err="1">
                <a:solidFill>
                  <a:srgbClr val="FFFFFF"/>
                </a:solidFill>
                <a:latin typeface="Emblema One"/>
              </a:rPr>
              <a:t>wzdłuż</a:t>
            </a:r>
            <a:r>
              <a:rPr lang="en-US" sz="2400" dirty="0">
                <a:solidFill>
                  <a:srgbClr val="FFFFFF"/>
                </a:solidFill>
                <a:latin typeface="Emblema One"/>
              </a:rPr>
              <a:t> </a:t>
            </a:r>
            <a:r>
              <a:rPr lang="en-US" sz="2400" dirty="0" err="1">
                <a:solidFill>
                  <a:srgbClr val="FFFFFF"/>
                </a:solidFill>
                <a:latin typeface="Emblema One"/>
              </a:rPr>
              <a:t>kolumn</a:t>
            </a:r>
            <a:endParaRPr lang="en-US" sz="2400" dirty="0">
              <a:solidFill>
                <a:srgbClr val="FFFFFF"/>
              </a:solidFill>
              <a:latin typeface="Emblema One"/>
            </a:endParaRPr>
          </a:p>
        </p:txBody>
      </p:sp>
      <p:sp>
        <p:nvSpPr>
          <p:cNvPr id="11" name="TextBox 11"/>
          <p:cNvSpPr txBox="1"/>
          <p:nvPr/>
        </p:nvSpPr>
        <p:spPr>
          <a:xfrm>
            <a:off x="0" y="1098302"/>
            <a:ext cx="4466883"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słownika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Freeform 4"/>
          <p:cNvSpPr/>
          <p:nvPr/>
        </p:nvSpPr>
        <p:spPr>
          <a:xfrm>
            <a:off x="4428442" y="1764393"/>
            <a:ext cx="10190619" cy="6758214"/>
          </a:xfrm>
          <a:custGeom>
            <a:avLst/>
            <a:gdLst/>
            <a:ahLst/>
            <a:cxnLst/>
            <a:rect l="l" t="t" r="r" b="b"/>
            <a:pathLst>
              <a:path w="10190619" h="6758214">
                <a:moveTo>
                  <a:pt x="0" y="0"/>
                </a:moveTo>
                <a:lnTo>
                  <a:pt x="10190619" y="0"/>
                </a:lnTo>
                <a:lnTo>
                  <a:pt x="10190619" y="6758214"/>
                </a:lnTo>
                <a:lnTo>
                  <a:pt x="0" y="6758214"/>
                </a:lnTo>
                <a:lnTo>
                  <a:pt x="0" y="0"/>
                </a:lnTo>
                <a:close/>
              </a:path>
            </a:pathLst>
          </a:custGeom>
          <a:blipFill>
            <a:blip r:embed="rId4"/>
            <a:stretch>
              <a:fillRect/>
            </a:stretch>
          </a:blipFill>
          <a:ln w="38100" cap="sq">
            <a:solidFill>
              <a:srgbClr val="FFFFFF"/>
            </a:solidFill>
            <a:prstDash val="solid"/>
            <a:miter/>
          </a:ln>
        </p:spPr>
        <p:txBody>
          <a:bodyPr/>
          <a:lstStyle/>
          <a:p>
            <a:endParaRPr lang="pl-PL"/>
          </a:p>
        </p:txBody>
      </p:sp>
      <p:sp>
        <p:nvSpPr>
          <p:cNvPr id="5" name="TextBox 5"/>
          <p:cNvSpPr txBox="1"/>
          <p:nvPr/>
        </p:nvSpPr>
        <p:spPr>
          <a:xfrm>
            <a:off x="0" y="714375"/>
            <a:ext cx="4217027" cy="552450"/>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FFFFFF"/>
                </a:solidFill>
                <a:latin typeface="Emblema One"/>
              </a:rPr>
              <a:t>Użycie funkcji</a:t>
            </a:r>
          </a:p>
        </p:txBody>
      </p:sp>
      <p:pic>
        <p:nvPicPr>
          <p:cNvPr id="6" name="Picture 6"/>
          <p:cNvPicPr>
            <a:picLocks noChangeAspect="1"/>
          </p:cNvPicPr>
          <p:nvPr/>
        </p:nvPicPr>
        <p:blipFill>
          <a:blip r:embed="rId5"/>
          <a:srcRect/>
          <a:stretch>
            <a:fillRect/>
          </a:stretch>
        </p:blipFill>
        <p:spPr>
          <a:xfrm rot="-1016978">
            <a:off x="2512656" y="5414447"/>
            <a:ext cx="1908553" cy="333997"/>
          </a:xfrm>
          <a:prstGeom prst="rect">
            <a:avLst/>
          </a:prstGeom>
        </p:spPr>
      </p:pic>
      <p:sp>
        <p:nvSpPr>
          <p:cNvPr id="7" name="TextBox 7"/>
          <p:cNvSpPr txBox="1"/>
          <p:nvPr/>
        </p:nvSpPr>
        <p:spPr>
          <a:xfrm>
            <a:off x="176210" y="5971766"/>
            <a:ext cx="4252232" cy="2082165"/>
          </a:xfrm>
          <a:prstGeom prst="rect">
            <a:avLst/>
          </a:prstGeom>
        </p:spPr>
        <p:txBody>
          <a:bodyPr lIns="0" tIns="0" rIns="0" bIns="0" rtlCol="0" anchor="t">
            <a:spAutoFit/>
          </a:bodyPr>
          <a:lstStyle/>
          <a:p>
            <a:pPr algn="ctr">
              <a:lnSpc>
                <a:spcPts val="3359"/>
              </a:lnSpc>
            </a:pPr>
            <a:r>
              <a:rPr lang="en-US" sz="2400">
                <a:solidFill>
                  <a:srgbClr val="FFFFFF"/>
                </a:solidFill>
                <a:latin typeface="Emblema One"/>
              </a:rPr>
              <a:t>przekazujemy do metody </a:t>
            </a:r>
            <a:r>
              <a:rPr lang="en-US" sz="2400">
                <a:solidFill>
                  <a:srgbClr val="38B6FF"/>
                </a:solidFill>
                <a:latin typeface="Emblema One"/>
              </a:rPr>
              <a:t>groupby()</a:t>
            </a:r>
            <a:r>
              <a:rPr lang="en-US" sz="2400">
                <a:solidFill>
                  <a:srgbClr val="FFFFFF"/>
                </a:solidFill>
                <a:latin typeface="Emblema One"/>
              </a:rPr>
              <a:t> funkcję, która ma wpływ na indeksy </a:t>
            </a:r>
            <a:r>
              <a:rPr lang="en-US" sz="2400">
                <a:solidFill>
                  <a:srgbClr val="38B6FF"/>
                </a:solidFill>
                <a:latin typeface="Emblema One"/>
              </a:rPr>
              <a:t>DataFrame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5146123" y="1355511"/>
            <a:ext cx="7995755" cy="7575978"/>
          </a:xfrm>
          <a:custGeom>
            <a:avLst/>
            <a:gdLst/>
            <a:ahLst/>
            <a:cxnLst/>
            <a:rect l="l" t="t" r="r" b="b"/>
            <a:pathLst>
              <a:path w="7995755" h="7575978">
                <a:moveTo>
                  <a:pt x="0" y="0"/>
                </a:moveTo>
                <a:lnTo>
                  <a:pt x="7995754" y="0"/>
                </a:lnTo>
                <a:lnTo>
                  <a:pt x="7995754"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7494525" y="9179016"/>
            <a:ext cx="4068454" cy="3890459"/>
          </a:xfrm>
          <a:custGeom>
            <a:avLst/>
            <a:gdLst/>
            <a:ahLst/>
            <a:cxnLst/>
            <a:rect l="l" t="t" r="r" b="b"/>
            <a:pathLst>
              <a:path w="4068454" h="3890459">
                <a:moveTo>
                  <a:pt x="0" y="0"/>
                </a:moveTo>
                <a:lnTo>
                  <a:pt x="4068454" y="0"/>
                </a:lnTo>
                <a:lnTo>
                  <a:pt x="4068454" y="3890459"/>
                </a:lnTo>
                <a:lnTo>
                  <a:pt x="0" y="3890459"/>
                </a:lnTo>
                <a:lnTo>
                  <a:pt x="0" y="0"/>
                </a:lnTo>
                <a:close/>
              </a:path>
            </a:pathLst>
          </a:custGeom>
          <a:blipFill>
            <a:blip r:embed="rId4"/>
            <a:stretch>
              <a:fillRect/>
            </a:stretch>
          </a:blipFill>
        </p:spPr>
        <p:txBody>
          <a:bodyPr/>
          <a:lstStyle/>
          <a:p>
            <a:endParaRPr lang="pl-PL"/>
          </a:p>
        </p:txBody>
      </p:sp>
      <p:grpSp>
        <p:nvGrpSpPr>
          <p:cNvPr id="6" name="Group 6"/>
          <p:cNvGrpSpPr/>
          <p:nvPr/>
        </p:nvGrpSpPr>
        <p:grpSpPr>
          <a:xfrm>
            <a:off x="274193" y="137503"/>
            <a:ext cx="16285299" cy="872147"/>
            <a:chOff x="0" y="-85725"/>
            <a:chExt cx="21713732" cy="1162862"/>
          </a:xfrm>
        </p:grpSpPr>
        <p:sp>
          <p:nvSpPr>
            <p:cNvPr id="7" name="AutoShape 7"/>
            <p:cNvSpPr/>
            <p:nvPr/>
          </p:nvSpPr>
          <p:spPr>
            <a:xfrm>
              <a:off x="0" y="1077137"/>
              <a:ext cx="13769146" cy="0"/>
            </a:xfrm>
            <a:prstGeom prst="line">
              <a:avLst/>
            </a:prstGeom>
            <a:ln w="50800" cap="flat">
              <a:solidFill>
                <a:srgbClr val="FFFFFF"/>
              </a:solidFill>
              <a:prstDash val="solid"/>
              <a:headEnd type="none" w="sm" len="sm"/>
              <a:tailEnd type="none" w="sm" len="sm"/>
            </a:ln>
          </p:spPr>
          <p:txBody>
            <a:bodyPr/>
            <a:lstStyle/>
            <a:p>
              <a:endParaRPr lang="pl-PL"/>
            </a:p>
          </p:txBody>
        </p:sp>
        <p:sp>
          <p:nvSpPr>
            <p:cNvPr id="8" name="TextBox 8"/>
            <p:cNvSpPr txBox="1"/>
            <p:nvPr/>
          </p:nvSpPr>
          <p:spPr>
            <a:xfrm>
              <a:off x="0" y="-85725"/>
              <a:ext cx="21713732" cy="949149"/>
            </a:xfrm>
            <a:prstGeom prst="rect">
              <a:avLst/>
            </a:prstGeom>
          </p:spPr>
          <p:txBody>
            <a:bodyPr lIns="0" tIns="0" rIns="0" bIns="0" rtlCol="0" anchor="t">
              <a:spAutoFit/>
            </a:bodyPr>
            <a:lstStyle/>
            <a:p>
              <a:pPr>
                <a:lnSpc>
                  <a:spcPts val="5880"/>
                </a:lnSpc>
              </a:pPr>
              <a:r>
                <a:rPr lang="pl-PL" sz="4200" dirty="0">
                  <a:solidFill>
                    <a:srgbClr val="FFFFFF"/>
                  </a:solidFill>
                  <a:latin typeface="Emblema One"/>
                </a:rPr>
                <a:t>Bibliografia</a:t>
              </a:r>
              <a:endParaRPr lang="en-US" sz="4200" dirty="0">
                <a:solidFill>
                  <a:srgbClr val="FFFFFF"/>
                </a:solidFill>
                <a:latin typeface="Emblema One"/>
              </a:endParaRPr>
            </a:p>
          </p:txBody>
        </p:sp>
      </p:grpSp>
      <p:sp>
        <p:nvSpPr>
          <p:cNvPr id="11" name="TextBox 11"/>
          <p:cNvSpPr txBox="1"/>
          <p:nvPr/>
        </p:nvSpPr>
        <p:spPr>
          <a:xfrm>
            <a:off x="3420702" y="4233608"/>
            <a:ext cx="11446595" cy="1717586"/>
          </a:xfrm>
          <a:prstGeom prst="rect">
            <a:avLst/>
          </a:prstGeom>
        </p:spPr>
        <p:txBody>
          <a:bodyPr wrap="square" lIns="0" tIns="0" rIns="0" bIns="0" rtlCol="0" anchor="t">
            <a:spAutoFit/>
          </a:bodyPr>
          <a:lstStyle/>
          <a:p>
            <a:pPr marL="342900" indent="-342900" algn="ctr">
              <a:lnSpc>
                <a:spcPts val="3359"/>
              </a:lnSpc>
              <a:buFont typeface="Arial" panose="020B0604020202020204" pitchFamily="34" charset="0"/>
              <a:buChar char="•"/>
            </a:pPr>
            <a:r>
              <a:rPr lang="pl-PL" sz="2400" dirty="0" err="1">
                <a:solidFill>
                  <a:srgbClr val="FFFFFF"/>
                </a:solidFill>
                <a:latin typeface="Emblema One"/>
              </a:rPr>
              <a:t>Python</a:t>
            </a:r>
            <a:r>
              <a:rPr lang="pl-PL" sz="2400" dirty="0">
                <a:solidFill>
                  <a:srgbClr val="FFFFFF"/>
                </a:solidFill>
                <a:latin typeface="Emblema One"/>
              </a:rPr>
              <a:t> For Data Analysis – Web </a:t>
            </a:r>
            <a:r>
              <a:rPr lang="pl-PL" sz="2400" dirty="0" err="1">
                <a:solidFill>
                  <a:srgbClr val="FFFFFF"/>
                </a:solidFill>
                <a:latin typeface="Emblema One"/>
              </a:rPr>
              <a:t>McKinney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Pandas</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Numpy</a:t>
            </a:r>
            <a:endParaRPr lang="pl-PL" sz="2400" dirty="0">
              <a:solidFill>
                <a:srgbClr val="FFFFFF"/>
              </a:solidFill>
              <a:latin typeface="Emblema One"/>
            </a:endParaRPr>
          </a:p>
          <a:p>
            <a:pPr marL="342900" indent="-342900" algn="ctr">
              <a:lnSpc>
                <a:spcPts val="3359"/>
              </a:lnSpc>
              <a:buFont typeface="Arial" panose="020B0604020202020204" pitchFamily="34" charset="0"/>
              <a:buChar char="•"/>
            </a:pPr>
            <a:r>
              <a:rPr lang="pl-PL" sz="2400" dirty="0">
                <a:solidFill>
                  <a:srgbClr val="FFFFFF"/>
                </a:solidFill>
                <a:latin typeface="Emblema One"/>
              </a:rPr>
              <a:t>Manual </a:t>
            </a:r>
            <a:r>
              <a:rPr lang="pl-PL" sz="2400" dirty="0" err="1">
                <a:solidFill>
                  <a:srgbClr val="FFFFFF"/>
                </a:solidFill>
                <a:latin typeface="Emblema One"/>
              </a:rPr>
              <a:t>Matplotlib</a:t>
            </a:r>
            <a:endParaRPr lang="en-US" sz="2400" dirty="0">
              <a:solidFill>
                <a:srgbClr val="FFFFFF"/>
              </a:solidFill>
              <a:latin typeface="Emblema One"/>
            </a:endParaRPr>
          </a:p>
        </p:txBody>
      </p:sp>
    </p:spTree>
    <p:extLst>
      <p:ext uri="{BB962C8B-B14F-4D97-AF65-F5344CB8AC3E}">
        <p14:creationId xmlns:p14="http://schemas.microsoft.com/office/powerpoint/2010/main" val="2878036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2758421" y="-4071960"/>
            <a:ext cx="7995755" cy="7575978"/>
          </a:xfrm>
          <a:custGeom>
            <a:avLst/>
            <a:gdLst/>
            <a:ahLst/>
            <a:cxnLst/>
            <a:rect l="l" t="t" r="r" b="b"/>
            <a:pathLst>
              <a:path w="7995755" h="7575978">
                <a:moveTo>
                  <a:pt x="0" y="0"/>
                </a:moveTo>
                <a:lnTo>
                  <a:pt x="7995755" y="0"/>
                </a:lnTo>
                <a:lnTo>
                  <a:pt x="7995755" y="7575978"/>
                </a:lnTo>
                <a:lnTo>
                  <a:pt x="0" y="7575978"/>
                </a:lnTo>
                <a:lnTo>
                  <a:pt x="0" y="0"/>
                </a:lnTo>
                <a:close/>
              </a:path>
            </a:pathLst>
          </a:custGeom>
          <a:blipFill>
            <a:blip r:embed="rId2"/>
            <a:stretch>
              <a:fillRect/>
            </a:stretch>
          </a:blipFill>
        </p:spPr>
        <p:txBody>
          <a:bodyPr/>
          <a:lstStyle/>
          <a:p>
            <a:endParaRPr lang="pl-PL"/>
          </a:p>
        </p:txBody>
      </p:sp>
      <p:sp>
        <p:nvSpPr>
          <p:cNvPr id="3" name="Freeform 3"/>
          <p:cNvSpPr/>
          <p:nvPr/>
        </p:nvSpPr>
        <p:spPr>
          <a:xfrm rot="-5033790">
            <a:off x="-3142758" y="5113384"/>
            <a:ext cx="7336933" cy="6529870"/>
          </a:xfrm>
          <a:custGeom>
            <a:avLst/>
            <a:gdLst/>
            <a:ahLst/>
            <a:cxnLst/>
            <a:rect l="l" t="t" r="r" b="b"/>
            <a:pathLst>
              <a:path w="7336933" h="6529870">
                <a:moveTo>
                  <a:pt x="0" y="0"/>
                </a:moveTo>
                <a:lnTo>
                  <a:pt x="7336932" y="0"/>
                </a:lnTo>
                <a:lnTo>
                  <a:pt x="7336932" y="6529871"/>
                </a:lnTo>
                <a:lnTo>
                  <a:pt x="0" y="6529871"/>
                </a:lnTo>
                <a:lnTo>
                  <a:pt x="0" y="0"/>
                </a:lnTo>
                <a:close/>
              </a:path>
            </a:pathLst>
          </a:custGeom>
          <a:blipFill>
            <a:blip r:embed="rId3"/>
            <a:stretch>
              <a:fillRect/>
            </a:stretch>
          </a:blipFill>
        </p:spPr>
        <p:txBody>
          <a:bodyPr/>
          <a:lstStyle/>
          <a:p>
            <a:endParaRPr lang="pl-PL"/>
          </a:p>
        </p:txBody>
      </p:sp>
      <p:sp>
        <p:nvSpPr>
          <p:cNvPr id="4" name="Freeform 4"/>
          <p:cNvSpPr/>
          <p:nvPr/>
        </p:nvSpPr>
        <p:spPr>
          <a:xfrm rot="-447366">
            <a:off x="12955621" y="-91653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5" name="Freeform 5"/>
          <p:cNvSpPr/>
          <p:nvPr/>
        </p:nvSpPr>
        <p:spPr>
          <a:xfrm rot="-447366">
            <a:off x="16027215" y="8341770"/>
            <a:ext cx="4068454" cy="3890459"/>
          </a:xfrm>
          <a:custGeom>
            <a:avLst/>
            <a:gdLst/>
            <a:ahLst/>
            <a:cxnLst/>
            <a:rect l="l" t="t" r="r" b="b"/>
            <a:pathLst>
              <a:path w="4068454" h="3890459">
                <a:moveTo>
                  <a:pt x="0" y="0"/>
                </a:moveTo>
                <a:lnTo>
                  <a:pt x="4068454" y="0"/>
                </a:lnTo>
                <a:lnTo>
                  <a:pt x="4068454" y="3890460"/>
                </a:lnTo>
                <a:lnTo>
                  <a:pt x="0" y="3890460"/>
                </a:lnTo>
                <a:lnTo>
                  <a:pt x="0" y="0"/>
                </a:lnTo>
                <a:close/>
              </a:path>
            </a:pathLst>
          </a:custGeom>
          <a:blipFill>
            <a:blip r:embed="rId4"/>
            <a:stretch>
              <a:fillRect/>
            </a:stretch>
          </a:blipFill>
        </p:spPr>
        <p:txBody>
          <a:bodyPr/>
          <a:lstStyle/>
          <a:p>
            <a:endParaRPr lang="pl-PL"/>
          </a:p>
        </p:txBody>
      </p:sp>
      <p:sp>
        <p:nvSpPr>
          <p:cNvPr id="6" name="Freeform 6"/>
          <p:cNvSpPr/>
          <p:nvPr/>
        </p:nvSpPr>
        <p:spPr>
          <a:xfrm>
            <a:off x="5647169" y="1017249"/>
            <a:ext cx="6966797" cy="7505524"/>
          </a:xfrm>
          <a:custGeom>
            <a:avLst/>
            <a:gdLst/>
            <a:ahLst/>
            <a:cxnLst/>
            <a:rect l="l" t="t" r="r" b="b"/>
            <a:pathLst>
              <a:path w="6966797" h="7505524">
                <a:moveTo>
                  <a:pt x="0" y="0"/>
                </a:moveTo>
                <a:lnTo>
                  <a:pt x="6966797" y="0"/>
                </a:lnTo>
                <a:lnTo>
                  <a:pt x="6966797" y="7505524"/>
                </a:lnTo>
                <a:lnTo>
                  <a:pt x="0" y="7505524"/>
                </a:lnTo>
                <a:lnTo>
                  <a:pt x="0" y="0"/>
                </a:lnTo>
                <a:close/>
              </a:path>
            </a:pathLst>
          </a:custGeom>
          <a:blipFill>
            <a:blip r:embed="rId5">
              <a:alphaModFix amt="70000"/>
            </a:blip>
            <a:stretch>
              <a:fillRect/>
            </a:stretch>
          </a:blipFill>
          <a:ln cap="sq">
            <a:noFill/>
            <a:prstDash val="solid"/>
            <a:miter/>
          </a:ln>
        </p:spPr>
        <p:txBody>
          <a:bodyPr/>
          <a:lstStyle/>
          <a:p>
            <a:endParaRPr lang="pl-PL"/>
          </a:p>
        </p:txBody>
      </p:sp>
      <p:sp>
        <p:nvSpPr>
          <p:cNvPr id="7" name="TextBox 7"/>
          <p:cNvSpPr txBox="1"/>
          <p:nvPr/>
        </p:nvSpPr>
        <p:spPr>
          <a:xfrm>
            <a:off x="5341661" y="4264978"/>
            <a:ext cx="7604678" cy="1576069"/>
          </a:xfrm>
          <a:prstGeom prst="rect">
            <a:avLst/>
          </a:prstGeom>
        </p:spPr>
        <p:txBody>
          <a:bodyPr lIns="0" tIns="0" rIns="0" bIns="0" rtlCol="0" anchor="t">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494633">
            <a:off x="-2022061" y="8242530"/>
            <a:ext cx="4315504" cy="4088940"/>
          </a:xfrm>
          <a:custGeom>
            <a:avLst/>
            <a:gdLst/>
            <a:ahLst/>
            <a:cxnLst/>
            <a:rect l="l" t="t" r="r" b="b"/>
            <a:pathLst>
              <a:path w="4315504" h="4088940">
                <a:moveTo>
                  <a:pt x="0" y="0"/>
                </a:moveTo>
                <a:lnTo>
                  <a:pt x="4315504" y="0"/>
                </a:lnTo>
                <a:lnTo>
                  <a:pt x="4315504" y="4088940"/>
                </a:lnTo>
                <a:lnTo>
                  <a:pt x="0" y="4088940"/>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5158388" y="-1579634"/>
            <a:ext cx="5214256" cy="4986132"/>
          </a:xfrm>
          <a:custGeom>
            <a:avLst/>
            <a:gdLst/>
            <a:ahLst/>
            <a:cxnLst/>
            <a:rect l="l" t="t" r="r" b="b"/>
            <a:pathLst>
              <a:path w="5214256" h="4986132">
                <a:moveTo>
                  <a:pt x="0" y="0"/>
                </a:moveTo>
                <a:lnTo>
                  <a:pt x="5214256" y="0"/>
                </a:lnTo>
                <a:lnTo>
                  <a:pt x="5214256" y="4986132"/>
                </a:lnTo>
                <a:lnTo>
                  <a:pt x="0" y="4986132"/>
                </a:lnTo>
                <a:lnTo>
                  <a:pt x="0" y="0"/>
                </a:lnTo>
                <a:close/>
              </a:path>
            </a:pathLst>
          </a:custGeom>
          <a:blipFill>
            <a:blip r:embed="rId3"/>
            <a:stretch>
              <a:fillRect/>
            </a:stretch>
          </a:blipFill>
        </p:spPr>
        <p:txBody>
          <a:bodyPr/>
          <a:lstStyle/>
          <a:p>
            <a:endParaRPr lang="pl-PL"/>
          </a:p>
        </p:txBody>
      </p:sp>
      <p:sp>
        <p:nvSpPr>
          <p:cNvPr id="4" name="AutoShape 4"/>
          <p:cNvSpPr/>
          <p:nvPr/>
        </p:nvSpPr>
        <p:spPr>
          <a:xfrm>
            <a:off x="476557" y="903907"/>
            <a:ext cx="10326859" cy="0"/>
          </a:xfrm>
          <a:prstGeom prst="line">
            <a:avLst/>
          </a:prstGeom>
          <a:ln w="38100" cap="flat">
            <a:solidFill>
              <a:srgbClr val="FFFFFF"/>
            </a:solidFill>
            <a:prstDash val="solid"/>
            <a:headEnd type="none" w="sm" len="sm"/>
            <a:tailEnd type="none" w="sm" len="sm"/>
          </a:ln>
        </p:spPr>
        <p:txBody>
          <a:bodyPr/>
          <a:lstStyle/>
          <a:p>
            <a:endParaRPr lang="pl-PL"/>
          </a:p>
        </p:txBody>
      </p:sp>
      <p:grpSp>
        <p:nvGrpSpPr>
          <p:cNvPr id="5" name="Group 5"/>
          <p:cNvGrpSpPr/>
          <p:nvPr/>
        </p:nvGrpSpPr>
        <p:grpSpPr>
          <a:xfrm>
            <a:off x="11067706" y="3066704"/>
            <a:ext cx="1290999" cy="129099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7" name="Group 7"/>
          <p:cNvGrpSpPr/>
          <p:nvPr/>
        </p:nvGrpSpPr>
        <p:grpSpPr>
          <a:xfrm>
            <a:off x="14796582" y="3066704"/>
            <a:ext cx="1290999" cy="129099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9" name="Group 9"/>
          <p:cNvGrpSpPr/>
          <p:nvPr/>
        </p:nvGrpSpPr>
        <p:grpSpPr>
          <a:xfrm>
            <a:off x="11067706" y="5503156"/>
            <a:ext cx="1290999" cy="129099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grpSp>
        <p:nvGrpSpPr>
          <p:cNvPr id="11" name="Group 11"/>
          <p:cNvGrpSpPr/>
          <p:nvPr/>
        </p:nvGrpSpPr>
        <p:grpSpPr>
          <a:xfrm>
            <a:off x="14796582" y="5503156"/>
            <a:ext cx="1290999" cy="1290999"/>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txBody>
            <a:bodyPr/>
            <a:lstStyle/>
            <a:p>
              <a:endParaRPr lang="pl-PL"/>
            </a:p>
          </p:txBody>
        </p:sp>
      </p:grpSp>
      <p:sp>
        <p:nvSpPr>
          <p:cNvPr id="13" name="Freeform 13"/>
          <p:cNvSpPr/>
          <p:nvPr/>
        </p:nvSpPr>
        <p:spPr>
          <a:xfrm>
            <a:off x="5587252" y="3961203"/>
            <a:ext cx="3292208" cy="2382736"/>
          </a:xfrm>
          <a:custGeom>
            <a:avLst/>
            <a:gdLst/>
            <a:ahLst/>
            <a:cxnLst/>
            <a:rect l="l" t="t" r="r" b="b"/>
            <a:pathLst>
              <a:path w="3292208" h="2382736">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a:p>
        </p:txBody>
      </p:sp>
      <p:sp>
        <p:nvSpPr>
          <p:cNvPr id="14" name="TextBox 14"/>
          <p:cNvSpPr txBox="1"/>
          <p:nvPr/>
        </p:nvSpPr>
        <p:spPr>
          <a:xfrm>
            <a:off x="476522" y="162363"/>
            <a:ext cx="9011513" cy="639318"/>
          </a:xfrm>
          <a:prstGeom prst="rect">
            <a:avLst/>
          </a:prstGeom>
        </p:spPr>
        <p:txBody>
          <a:bodyPr lIns="0" tIns="0" rIns="0" bIns="0" rtlCol="0" anchor="t">
            <a:spAutoFit/>
          </a:bodyPr>
          <a:lstStyle/>
          <a:p>
            <a:pPr>
              <a:lnSpc>
                <a:spcPts val="4955"/>
              </a:lnSpc>
            </a:pPr>
            <a:r>
              <a:rPr lang="en-US" sz="4200">
                <a:solidFill>
                  <a:srgbClr val="FFFFFF"/>
                </a:solidFill>
                <a:latin typeface="Emblema One"/>
              </a:rPr>
              <a:t>NumPy - wprowadzenie</a:t>
            </a:r>
          </a:p>
        </p:txBody>
      </p:sp>
      <p:sp>
        <p:nvSpPr>
          <p:cNvPr id="15" name="TextBox 15"/>
          <p:cNvSpPr txBox="1"/>
          <p:nvPr/>
        </p:nvSpPr>
        <p:spPr>
          <a:xfrm>
            <a:off x="10213489"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TRANSFORMATA FOURIERA</a:t>
            </a:r>
          </a:p>
        </p:txBody>
      </p:sp>
      <p:sp>
        <p:nvSpPr>
          <p:cNvPr id="16" name="TextBox 16"/>
          <p:cNvSpPr txBox="1"/>
          <p:nvPr/>
        </p:nvSpPr>
        <p:spPr>
          <a:xfrm>
            <a:off x="13942364" y="4537213"/>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GENERATOR LICZB LOSOWYCH</a:t>
            </a:r>
          </a:p>
        </p:txBody>
      </p:sp>
      <p:sp>
        <p:nvSpPr>
          <p:cNvPr id="17" name="TextBox 17"/>
          <p:cNvSpPr txBox="1"/>
          <p:nvPr/>
        </p:nvSpPr>
        <p:spPr>
          <a:xfrm>
            <a:off x="10213489" y="7149685"/>
            <a:ext cx="2999434" cy="73734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OPERACJE ALGEBRY LINIOWEJ</a:t>
            </a:r>
          </a:p>
        </p:txBody>
      </p:sp>
      <p:sp>
        <p:nvSpPr>
          <p:cNvPr id="18" name="TextBox 18"/>
          <p:cNvSpPr txBox="1"/>
          <p:nvPr/>
        </p:nvSpPr>
        <p:spPr>
          <a:xfrm>
            <a:off x="13942364" y="7149685"/>
            <a:ext cx="2999434" cy="1480293"/>
          </a:xfrm>
          <a:prstGeom prst="rect">
            <a:avLst/>
          </a:prstGeom>
        </p:spPr>
        <p:txBody>
          <a:bodyPr lIns="0" tIns="0" rIns="0" bIns="0" rtlCol="0" anchor="t">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id="19" name="TextBox 19"/>
          <p:cNvSpPr txBox="1"/>
          <p:nvPr/>
        </p:nvSpPr>
        <p:spPr>
          <a:xfrm>
            <a:off x="11419569"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1</a:t>
            </a:r>
          </a:p>
        </p:txBody>
      </p:sp>
      <p:sp>
        <p:nvSpPr>
          <p:cNvPr id="20" name="TextBox 20"/>
          <p:cNvSpPr txBox="1"/>
          <p:nvPr/>
        </p:nvSpPr>
        <p:spPr>
          <a:xfrm>
            <a:off x="15148444" y="3444155"/>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2</a:t>
            </a:r>
          </a:p>
        </p:txBody>
      </p:sp>
      <p:sp>
        <p:nvSpPr>
          <p:cNvPr id="21" name="TextBox 21"/>
          <p:cNvSpPr txBox="1"/>
          <p:nvPr/>
        </p:nvSpPr>
        <p:spPr>
          <a:xfrm>
            <a:off x="11420542" y="5874631"/>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3</a:t>
            </a:r>
          </a:p>
        </p:txBody>
      </p:sp>
      <p:sp>
        <p:nvSpPr>
          <p:cNvPr id="22" name="TextBox 22"/>
          <p:cNvSpPr txBox="1"/>
          <p:nvPr/>
        </p:nvSpPr>
        <p:spPr>
          <a:xfrm>
            <a:off x="15148444" y="5880607"/>
            <a:ext cx="587274" cy="517048"/>
          </a:xfrm>
          <a:prstGeom prst="rect">
            <a:avLst/>
          </a:prstGeom>
        </p:spPr>
        <p:txBody>
          <a:bodyPr lIns="0" tIns="0" rIns="0" bIns="0" rtlCol="0" anchor="t">
            <a:spAutoFit/>
          </a:bodyPr>
          <a:lstStyle/>
          <a:p>
            <a:pPr marL="0" lvl="0" indent="0" algn="ctr">
              <a:lnSpc>
                <a:spcPts val="3921"/>
              </a:lnSpc>
            </a:pPr>
            <a:r>
              <a:rPr lang="en-US" sz="3267">
                <a:solidFill>
                  <a:srgbClr val="FFFFFF"/>
                </a:solidFill>
                <a:latin typeface="Roboto"/>
              </a:rPr>
              <a:t>4</a:t>
            </a:r>
          </a:p>
        </p:txBody>
      </p:sp>
      <p:sp>
        <p:nvSpPr>
          <p:cNvPr id="23" name="TextBox 23"/>
          <p:cNvSpPr txBox="1"/>
          <p:nvPr/>
        </p:nvSpPr>
        <p:spPr>
          <a:xfrm>
            <a:off x="1028700" y="1128310"/>
            <a:ext cx="7723446" cy="2334895"/>
          </a:xfrm>
          <a:prstGeom prst="rect">
            <a:avLst/>
          </a:prstGeom>
        </p:spPr>
        <p:txBody>
          <a:bodyPr lIns="0" tIns="0" rIns="0" bIns="0" rtlCol="0" anchor="t">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txBody>
          <a:bodyPr/>
          <a:lstStyle/>
          <a:p>
            <a:endParaRPr lang="pl-PL"/>
          </a:p>
        </p:txBody>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txBody>
          <a:bodyPr/>
          <a:lstStyle/>
          <a:p>
            <a:endParaRPr lang="pl-PL"/>
          </a:p>
        </p:txBody>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txBody>
          <a:bodyPr/>
          <a:lstStyle/>
          <a:p>
            <a:endParaRPr lang="pl-PL"/>
          </a:p>
        </p:txBody>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txBody>
          <a:bodyPr/>
          <a:lstStyle/>
          <a:p>
            <a:endParaRPr lang="pl-PL"/>
          </a:p>
        </p:txBody>
      </p:sp>
      <p:grpSp>
        <p:nvGrpSpPr>
          <p:cNvPr id="6" name="Group 6"/>
          <p:cNvGrpSpPr/>
          <p:nvPr/>
        </p:nvGrpSpPr>
        <p:grpSpPr>
          <a:xfrm>
            <a:off x="2945819" y="2901953"/>
            <a:ext cx="6864054" cy="4114800"/>
            <a:chOff x="0" y="0"/>
            <a:chExt cx="9152072" cy="5486400"/>
          </a:xfrm>
        </p:grpSpPr>
        <p:sp>
          <p:nvSpPr>
            <p:cNvPr id="7" name="Freeform 7"/>
            <p:cNvSpPr/>
            <p:nvPr/>
          </p:nvSpPr>
          <p:spPr>
            <a:xfrm>
              <a:off x="5462645" y="0"/>
              <a:ext cx="239407" cy="5486400"/>
            </a:xfrm>
            <a:custGeom>
              <a:avLst/>
              <a:gdLst/>
              <a:ahLst/>
              <a:cxnLst/>
              <a:rect l="l" t="t" r="r" b="b"/>
              <a:pathLst>
                <a:path w="239407" h="5486400">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a:p>
          </p:txBody>
        </p:sp>
        <p:sp>
          <p:nvSpPr>
            <p:cNvPr id="8" name="TextBox 8"/>
            <p:cNvSpPr txBox="1"/>
            <p:nvPr/>
          </p:nvSpPr>
          <p:spPr>
            <a:xfrm>
              <a:off x="0" y="1500821"/>
              <a:ext cx="9152072" cy="1998133"/>
            </a:xfrm>
            <a:prstGeom prst="rect">
              <a:avLst/>
            </a:prstGeom>
          </p:spPr>
          <p:txBody>
            <a:bodyPr lIns="0" tIns="0" rIns="0" bIns="0" rtlCol="0" anchor="t">
              <a:spAutoFit/>
            </a:bodyPr>
            <a:lstStyle/>
            <a:p>
              <a:pPr>
                <a:lnSpc>
                  <a:spcPts val="5900"/>
                </a:lnSpc>
              </a:pPr>
              <a:r>
                <a:rPr lang="en-US" sz="5000">
                  <a:solidFill>
                    <a:srgbClr val="FFFFFF"/>
                  </a:solidFill>
                  <a:latin typeface="Emblema One"/>
                </a:rPr>
                <a:t>NumPy - instalacja</a:t>
              </a:r>
            </a:p>
          </p:txBody>
        </p:sp>
      </p:grpSp>
      <p:sp>
        <p:nvSpPr>
          <p:cNvPr id="9" name="TextBox 9"/>
          <p:cNvSpPr txBox="1"/>
          <p:nvPr/>
        </p:nvSpPr>
        <p:spPr>
          <a:xfrm>
            <a:off x="7368685" y="2714628"/>
            <a:ext cx="7960107" cy="4441825"/>
          </a:xfrm>
          <a:prstGeom prst="rect">
            <a:avLst/>
          </a:prstGeom>
        </p:spPr>
        <p:txBody>
          <a:bodyPr lIns="0" tIns="0" rIns="0" bIns="0" rtlCol="0" anchor="t">
            <a:spAutoFit/>
          </a:bodyPr>
          <a:lstStyle/>
          <a:p>
            <a:pPr marL="539749" lvl="1" indent="-269875">
              <a:lnSpc>
                <a:spcPts val="3499"/>
              </a:lnSpc>
              <a:buFont typeface="Arial"/>
              <a:buChar char="•"/>
            </a:pPr>
            <a:r>
              <a:rPr lang="en-US" sz="2499" dirty="0" err="1">
                <a:solidFill>
                  <a:srgbClr val="FFFFFF"/>
                </a:solidFill>
                <a:latin typeface="Emblema One"/>
              </a:rPr>
              <a:t>Oczywiście</a:t>
            </a:r>
            <a:r>
              <a:rPr lang="en-US" sz="2499" dirty="0">
                <a:solidFill>
                  <a:srgbClr val="FFFFFF"/>
                </a:solidFill>
                <a:latin typeface="Emblema One"/>
              </a:rPr>
              <a:t> do </a:t>
            </a:r>
            <a:r>
              <a:rPr lang="en-US" sz="2499" dirty="0" err="1">
                <a:solidFill>
                  <a:srgbClr val="FFFFFF"/>
                </a:solidFill>
                <a:latin typeface="Emblema One"/>
              </a:rPr>
              <a:t>pracy</a:t>
            </a:r>
            <a:r>
              <a:rPr lang="en-US" sz="2499" dirty="0">
                <a:solidFill>
                  <a:srgbClr val="FFFFFF"/>
                </a:solidFill>
                <a:latin typeface="Emblema One"/>
              </a:rPr>
              <a:t> z NumPy </a:t>
            </a:r>
            <a:r>
              <a:rPr lang="en-US" sz="2499" dirty="0" err="1">
                <a:solidFill>
                  <a:srgbClr val="FFFFFF"/>
                </a:solidFill>
                <a:latin typeface="Emblema One"/>
              </a:rPr>
              <a:t>potrzebna</a:t>
            </a:r>
            <a:r>
              <a:rPr lang="en-US" sz="2499" dirty="0">
                <a:solidFill>
                  <a:srgbClr val="FFFFFF"/>
                </a:solidFill>
                <a:latin typeface="Emblema One"/>
              </a:rPr>
              <a:t> jest </a:t>
            </a:r>
            <a:r>
              <a:rPr lang="en-US" sz="2499" dirty="0" err="1">
                <a:solidFill>
                  <a:srgbClr val="FFFFFF"/>
                </a:solidFill>
                <a:latin typeface="Emblema One"/>
              </a:rPr>
              <a:t>lokalna</a:t>
            </a:r>
            <a:r>
              <a:rPr lang="en-US" sz="2499" dirty="0">
                <a:solidFill>
                  <a:srgbClr val="FFFFFF"/>
                </a:solidFill>
                <a:latin typeface="Emblema One"/>
              </a:rPr>
              <a:t> </a:t>
            </a:r>
            <a:r>
              <a:rPr lang="en-US" sz="2499" dirty="0" err="1">
                <a:solidFill>
                  <a:srgbClr val="FFFFFF"/>
                </a:solidFill>
                <a:latin typeface="Emblema One"/>
              </a:rPr>
              <a:t>instalcja</a:t>
            </a:r>
            <a:r>
              <a:rPr lang="en-US" sz="2499" dirty="0">
                <a:solidFill>
                  <a:srgbClr val="FFFFFF"/>
                </a:solidFill>
                <a:latin typeface="Emblema One"/>
              </a:rPr>
              <a:t> Python-a</a:t>
            </a:r>
          </a:p>
          <a:p>
            <a:pPr marL="539749" lvl="1" indent="-269875">
              <a:lnSpc>
                <a:spcPts val="3499"/>
              </a:lnSpc>
              <a:buFont typeface="Arial"/>
              <a:buChar char="•"/>
            </a:pPr>
            <a:r>
              <a:rPr lang="en-US" sz="2499" dirty="0" err="1">
                <a:solidFill>
                  <a:srgbClr val="FFFFFF"/>
                </a:solidFill>
                <a:latin typeface="Emblema One"/>
              </a:rPr>
              <a:t>Jeżeli</a:t>
            </a:r>
            <a:r>
              <a:rPr lang="en-US" sz="2499" dirty="0">
                <a:solidFill>
                  <a:srgbClr val="FFFFFF"/>
                </a:solidFill>
                <a:latin typeface="Emblema One"/>
              </a:rPr>
              <a:t> </a:t>
            </a:r>
            <a:r>
              <a:rPr lang="en-US" sz="2499" dirty="0" err="1">
                <a:solidFill>
                  <a:srgbClr val="FFFFFF"/>
                </a:solidFill>
                <a:latin typeface="Emblema One"/>
              </a:rPr>
              <a:t>używamy</a:t>
            </a:r>
            <a:r>
              <a:rPr lang="en-US" sz="2499" dirty="0">
                <a:solidFill>
                  <a:srgbClr val="FFFFFF"/>
                </a:solidFill>
                <a:latin typeface="Emblema One"/>
              </a:rPr>
              <a:t> </a:t>
            </a:r>
            <a:r>
              <a:rPr lang="en-US" sz="2499" dirty="0" err="1">
                <a:solidFill>
                  <a:srgbClr val="FFFFFF"/>
                </a:solidFill>
                <a:latin typeface="Emblema One"/>
              </a:rPr>
              <a:t>menedżera</a:t>
            </a:r>
            <a:r>
              <a:rPr lang="en-US" sz="2499" dirty="0">
                <a:solidFill>
                  <a:srgbClr val="FFFFFF"/>
                </a:solidFill>
                <a:latin typeface="Emblema One"/>
              </a:rPr>
              <a:t> </a:t>
            </a:r>
            <a:r>
              <a:rPr lang="en-US" sz="2499" dirty="0" err="1">
                <a:solidFill>
                  <a:srgbClr val="FFFFFF"/>
                </a:solidFill>
                <a:latin typeface="Emblema One"/>
              </a:rPr>
              <a:t>pakietów</a:t>
            </a:r>
            <a:r>
              <a:rPr lang="en-US" sz="2499" dirty="0">
                <a:solidFill>
                  <a:srgbClr val="FFFFFF"/>
                </a:solidFill>
                <a:latin typeface="Emblema One"/>
              </a:rPr>
              <a:t> PIP to </a:t>
            </a:r>
            <a:r>
              <a:rPr lang="pl-PL" sz="2499" dirty="0">
                <a:solidFill>
                  <a:srgbClr val="FFFFFF"/>
                </a:solidFill>
                <a:latin typeface="Emblema One"/>
              </a:rPr>
              <a:t>w </a:t>
            </a:r>
            <a:r>
              <a:rPr lang="en-US" sz="2499" dirty="0" err="1">
                <a:solidFill>
                  <a:srgbClr val="FFFFFF"/>
                </a:solidFill>
                <a:latin typeface="Emblema One"/>
              </a:rPr>
              <a:t>wierszu</a:t>
            </a:r>
            <a:r>
              <a:rPr lang="en-US" sz="2499" dirty="0">
                <a:solidFill>
                  <a:srgbClr val="FFFFFF"/>
                </a:solidFill>
                <a:latin typeface="Emblema One"/>
              </a:rPr>
              <a:t> </a:t>
            </a:r>
            <a:r>
              <a:rPr lang="en-US" sz="2499" dirty="0" err="1">
                <a:solidFill>
                  <a:srgbClr val="FFFFFF"/>
                </a:solidFill>
                <a:latin typeface="Emblema One"/>
              </a:rPr>
              <a:t>poleceń</a:t>
            </a:r>
            <a:r>
              <a:rPr lang="en-US" sz="2499" dirty="0">
                <a:solidFill>
                  <a:srgbClr val="FFFFFF"/>
                </a:solidFill>
                <a:latin typeface="Emblema One"/>
              </a:rPr>
              <a:t> </a:t>
            </a:r>
            <a:r>
              <a:rPr lang="en-US" sz="2499" dirty="0" err="1">
                <a:solidFill>
                  <a:srgbClr val="FFFFFF"/>
                </a:solidFill>
                <a:latin typeface="Emblema One"/>
              </a:rPr>
              <a:t>wystarczy</a:t>
            </a:r>
            <a:r>
              <a:rPr lang="en-US" sz="2499" dirty="0">
                <a:solidFill>
                  <a:srgbClr val="FFFFFF"/>
                </a:solidFill>
                <a:latin typeface="Emblema One"/>
              </a:rPr>
              <a:t> </a:t>
            </a:r>
            <a:r>
              <a:rPr lang="en-US" sz="2499" dirty="0" err="1">
                <a:solidFill>
                  <a:srgbClr val="FFFFFF"/>
                </a:solidFill>
                <a:latin typeface="Emblema One"/>
              </a:rPr>
              <a:t>wpisać</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pip install </a:t>
            </a:r>
            <a:r>
              <a:rPr lang="en-US" sz="2499" dirty="0" err="1">
                <a:solidFill>
                  <a:srgbClr val="38B6FF"/>
                </a:solidFill>
                <a:latin typeface="Paytone One"/>
              </a:rPr>
              <a:t>numpy</a:t>
            </a:r>
            <a:endParaRPr lang="en-US" sz="2499" dirty="0">
              <a:solidFill>
                <a:srgbClr val="38B6FF"/>
              </a:solidFill>
              <a:latin typeface="Paytone One"/>
            </a:endParaRPr>
          </a:p>
          <a:p>
            <a:pPr marL="539749" lvl="1" indent="-269875">
              <a:lnSpc>
                <a:spcPts val="3499"/>
              </a:lnSpc>
              <a:buFont typeface="Arial"/>
              <a:buChar char="•"/>
            </a:pPr>
            <a:r>
              <a:rPr lang="en-US" sz="2499" dirty="0" err="1">
                <a:solidFill>
                  <a:srgbClr val="FFFFFF"/>
                </a:solidFill>
                <a:latin typeface="Emblema One"/>
              </a:rPr>
              <a:t>Przyjęło</a:t>
            </a:r>
            <a:r>
              <a:rPr lang="en-US" sz="2499" dirty="0">
                <a:solidFill>
                  <a:srgbClr val="FFFFFF"/>
                </a:solidFill>
                <a:latin typeface="Emblema One"/>
              </a:rPr>
              <a:t> </a:t>
            </a:r>
            <a:r>
              <a:rPr lang="en-US" sz="2499" dirty="0" err="1">
                <a:solidFill>
                  <a:srgbClr val="FFFFFF"/>
                </a:solidFill>
                <a:latin typeface="Emblema One"/>
              </a:rPr>
              <a:t>się</a:t>
            </a:r>
            <a:r>
              <a:rPr lang="en-US" sz="2499" dirty="0">
                <a:solidFill>
                  <a:srgbClr val="FFFFFF"/>
                </a:solidFill>
                <a:latin typeface="Emblema One"/>
              </a:rPr>
              <a:t> </a:t>
            </a:r>
            <a:r>
              <a:rPr lang="en-US" sz="2499" dirty="0" err="1">
                <a:solidFill>
                  <a:srgbClr val="FFFFFF"/>
                </a:solidFill>
                <a:latin typeface="Emblema One"/>
              </a:rPr>
              <a:t>importować</a:t>
            </a:r>
            <a:r>
              <a:rPr lang="en-US" sz="2499" dirty="0">
                <a:solidFill>
                  <a:srgbClr val="FFFFFF"/>
                </a:solidFill>
                <a:latin typeface="Emblema One"/>
              </a:rPr>
              <a:t> </a:t>
            </a:r>
            <a:r>
              <a:rPr lang="en-US" sz="2499" dirty="0" err="1">
                <a:solidFill>
                  <a:srgbClr val="FFFFFF"/>
                </a:solidFill>
                <a:latin typeface="Emblema One"/>
              </a:rPr>
              <a:t>bibliotekę</a:t>
            </a:r>
            <a:r>
              <a:rPr lang="en-US" sz="2499" dirty="0">
                <a:solidFill>
                  <a:srgbClr val="FFFFFF"/>
                </a:solidFill>
                <a:latin typeface="Emblema One"/>
              </a:rPr>
              <a:t> NumPy w </a:t>
            </a:r>
            <a:r>
              <a:rPr lang="en-US" sz="2499" dirty="0" err="1">
                <a:solidFill>
                  <a:srgbClr val="FFFFFF"/>
                </a:solidFill>
                <a:latin typeface="Emblema One"/>
              </a:rPr>
              <a:t>poniższy</a:t>
            </a:r>
            <a:r>
              <a:rPr lang="en-US" sz="2499" dirty="0">
                <a:solidFill>
                  <a:srgbClr val="FFFFFF"/>
                </a:solidFill>
                <a:latin typeface="Emblema One"/>
              </a:rPr>
              <a:t> </a:t>
            </a:r>
            <a:r>
              <a:rPr lang="en-US" sz="2499" dirty="0" err="1">
                <a:solidFill>
                  <a:srgbClr val="FFFFFF"/>
                </a:solidFill>
                <a:latin typeface="Emblema One"/>
              </a:rPr>
              <a:t>sposób</a:t>
            </a:r>
            <a:r>
              <a:rPr lang="en-US" sz="2499" dirty="0">
                <a:solidFill>
                  <a:srgbClr val="FFFFFF"/>
                </a:solidFill>
                <a:latin typeface="Emblema One"/>
              </a:rPr>
              <a:t>:</a:t>
            </a:r>
          </a:p>
          <a:p>
            <a:pPr marL="1079499" lvl="2" indent="-359833">
              <a:lnSpc>
                <a:spcPts val="3499"/>
              </a:lnSpc>
              <a:buFont typeface="Arial"/>
              <a:buChar char="⚬"/>
            </a:pPr>
            <a:r>
              <a:rPr lang="en-US" sz="2499" dirty="0">
                <a:solidFill>
                  <a:srgbClr val="38B6FF"/>
                </a:solidFill>
                <a:latin typeface="Paytone One"/>
              </a:rPr>
              <a:t>import </a:t>
            </a:r>
            <a:r>
              <a:rPr lang="en-US" sz="2499" dirty="0" err="1">
                <a:solidFill>
                  <a:srgbClr val="38B6FF"/>
                </a:solidFill>
                <a:latin typeface="Paytone One"/>
              </a:rPr>
              <a:t>numpy</a:t>
            </a:r>
            <a:r>
              <a:rPr lang="en-US" sz="2499" dirty="0">
                <a:solidFill>
                  <a:srgbClr val="38B6FF"/>
                </a:solidFill>
                <a:latin typeface="Paytone One"/>
              </a:rPr>
              <a:t>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2355</Words>
  <Application>Microsoft Office PowerPoint</Application>
  <PresentationFormat>Niestandardowy</PresentationFormat>
  <Paragraphs>243</Paragraphs>
  <Slides>65</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65</vt:i4>
      </vt:variant>
    </vt:vector>
  </HeadingPairs>
  <TitlesOfParts>
    <vt:vector size="73" baseType="lpstr">
      <vt:lpstr>Emblema One</vt:lpstr>
      <vt:lpstr>Open Sans</vt:lpstr>
      <vt:lpstr>Open Sans Bold</vt:lpstr>
      <vt:lpstr>Roboto</vt:lpstr>
      <vt:lpstr>Calibri</vt:lpstr>
      <vt:lpstr>Arial</vt:lpstr>
      <vt:lpstr>Paytone One</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JPWP - Data Analysis - Prezentacja</dc:title>
  <cp:lastModifiedBy>Jakub Kogut</cp:lastModifiedBy>
  <cp:revision>35</cp:revision>
  <dcterms:created xsi:type="dcterms:W3CDTF">2006-08-16T00:00:00Z</dcterms:created>
  <dcterms:modified xsi:type="dcterms:W3CDTF">2024-04-17T09:27:13Z</dcterms:modified>
  <dc:identifier>DAGBih7EVLc</dc:identifier>
</cp:coreProperties>
</file>